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23"/>
  </p:notesMasterIdLst>
  <p:sldIdLst>
    <p:sldId id="590" r:id="rId3"/>
    <p:sldId id="265" r:id="rId4"/>
    <p:sldId id="580" r:id="rId5"/>
    <p:sldId id="596" r:id="rId6"/>
    <p:sldId id="536" r:id="rId7"/>
    <p:sldId id="591" r:id="rId8"/>
    <p:sldId id="587" r:id="rId9"/>
    <p:sldId id="588" r:id="rId10"/>
    <p:sldId id="585" r:id="rId11"/>
    <p:sldId id="589" r:id="rId12"/>
    <p:sldId id="592" r:id="rId13"/>
    <p:sldId id="600" r:id="rId14"/>
    <p:sldId id="597" r:id="rId15"/>
    <p:sldId id="598" r:id="rId16"/>
    <p:sldId id="601" r:id="rId17"/>
    <p:sldId id="604" r:id="rId18"/>
    <p:sldId id="602" r:id="rId19"/>
    <p:sldId id="603" r:id="rId20"/>
    <p:sldId id="599" r:id="rId21"/>
    <p:sldId id="267" r:id="rId22"/>
  </p:sldIdLst>
  <p:sldSz cx="12192000" cy="6858000"/>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320529-8CA0-55C5-873F-F1393D1D3A2D}" name="Jochen Kunkel" initials="JK" userId="S::Jochen.Kunkel@magnetec.de::96635da3-f04c-4847-9b24-27b7f1805b7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toth" initials="d" lastIdx="1" clrIdx="0"/>
  <p:cmAuthor id="1" name="Sinikka Klak" initials="SK" lastIdx="25" clrIdx="1">
    <p:extLst>
      <p:ext uri="{19B8F6BF-5375-455C-9EA6-DF929625EA0E}">
        <p15:presenceInfo xmlns:p15="http://schemas.microsoft.com/office/powerpoint/2012/main" userId="S::Sinikka.Klak@magnetec.de::19296976-285e-44bd-b39d-c49bc91721f1" providerId="AD"/>
      </p:ext>
    </p:extLst>
  </p:cmAuthor>
  <p:cmAuthor id="2" name="Marc Nicolaudius" initials="MN" lastIdx="2" clrIdx="2">
    <p:extLst>
      <p:ext uri="{19B8F6BF-5375-455C-9EA6-DF929625EA0E}">
        <p15:presenceInfo xmlns:p15="http://schemas.microsoft.com/office/powerpoint/2012/main" userId="Marc Nicolaudius" providerId="None"/>
      </p:ext>
    </p:extLst>
  </p:cmAuthor>
  <p:cmAuthor id="3" name="Andreas Heim" initials="AH" lastIdx="27" clrIdx="3">
    <p:extLst>
      <p:ext uri="{19B8F6BF-5375-455C-9EA6-DF929625EA0E}">
        <p15:presenceInfo xmlns:p15="http://schemas.microsoft.com/office/powerpoint/2012/main" userId="S::Andreas.Heim@magnetec.de::824e31fb-390e-40bd-b15f-77aa791dff23" providerId="AD"/>
      </p:ext>
    </p:extLst>
  </p:cmAuthor>
  <p:cmAuthor id="4" name="Jochen Kunkel" initials="JK" lastIdx="9" clrIdx="4">
    <p:extLst>
      <p:ext uri="{19B8F6BF-5375-455C-9EA6-DF929625EA0E}">
        <p15:presenceInfo xmlns:p15="http://schemas.microsoft.com/office/powerpoint/2012/main" userId="S::Jochen.Kunkel@magnetec.de::96635da3-f04c-4847-9b24-27b7f1805b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3C1"/>
    <a:srgbClr val="5B98C6"/>
    <a:srgbClr val="63625C"/>
    <a:srgbClr val="3EA3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07" d="100"/>
          <a:sy n="107" d="100"/>
        </p:scale>
        <p:origin x="666"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45102117-D37E-4496-9D05-AB83457B4DBB}" type="datetimeFigureOut">
              <a:rPr lang="de-DE" smtClean="0"/>
              <a:t>17.08.2023</a:t>
            </a:fld>
            <a:endParaRPr lang="de-DE"/>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F932E83-ADE5-43E7-AF00-4BB10E2A5F9F}" type="slidenum">
              <a:rPr lang="de-DE" smtClean="0"/>
              <a:t>‹Nr.›</a:t>
            </a:fld>
            <a:endParaRPr lang="de-DE"/>
          </a:p>
        </p:txBody>
      </p:sp>
    </p:spTree>
    <p:extLst>
      <p:ext uri="{BB962C8B-B14F-4D97-AF65-F5344CB8AC3E}">
        <p14:creationId xmlns:p14="http://schemas.microsoft.com/office/powerpoint/2010/main" val="2452489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mailto:info@magnetec.de" TargetMode="External"/><Relationship Id="rId5" Type="http://schemas.openxmlformats.org/officeDocument/2006/relationships/hyperlink" Target="http://www.magnetec.de/" TargetMode="Externa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info@magnetec.de" TargetMode="External"/><Relationship Id="rId4" Type="http://schemas.openxmlformats.org/officeDocument/2006/relationships/hyperlink" Target="http://www.magnetec.de/"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mailto:info@magnetec.de" TargetMode="External"/><Relationship Id="rId5" Type="http://schemas.openxmlformats.org/officeDocument/2006/relationships/hyperlink" Target="http://www.magnetec.de/" TargetMode="Externa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hyperlink" Target="mailto:info@magnetec.de" TargetMode="External"/><Relationship Id="rId5" Type="http://schemas.openxmlformats.org/officeDocument/2006/relationships/hyperlink" Target="http://www.magnetec.de/" TargetMode="Externa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6C3DFBBB-E576-66F9-6BB2-AEC95DAE8816}"/>
              </a:ext>
            </a:extLst>
          </p:cNvPr>
          <p:cNvSpPr>
            <a:spLocks noGrp="1"/>
          </p:cNvSpPr>
          <p:nvPr>
            <p:ph type="pic" sz="quarter" idx="10" hasCustomPrompt="1"/>
          </p:nvPr>
        </p:nvSpPr>
        <p:spPr>
          <a:xfrm>
            <a:off x="0" y="1695635"/>
            <a:ext cx="12191999" cy="4509904"/>
          </a:xfrm>
          <a:prstGeom prst="rect">
            <a:avLst/>
          </a:prstGeom>
        </p:spPr>
        <p:txBody>
          <a:bodyPr/>
          <a:lstStyle>
            <a:lvl1pPr>
              <a:defRPr/>
            </a:lvl1pPr>
          </a:lstStyle>
          <a:p>
            <a:r>
              <a:rPr lang="de-DE" dirty="0"/>
              <a:t>Titelbild</a:t>
            </a:r>
          </a:p>
        </p:txBody>
      </p:sp>
      <p:pic>
        <p:nvPicPr>
          <p:cNvPr id="16" name="Grafik 15">
            <a:extLst>
              <a:ext uri="{FF2B5EF4-FFF2-40B4-BE49-F238E27FC236}">
                <a16:creationId xmlns:a16="http://schemas.microsoft.com/office/drawing/2014/main" id="{0FD5FB28-CDDD-48A2-8527-F2A6F736E3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14439" y="443968"/>
            <a:ext cx="1535654" cy="838485"/>
          </a:xfrm>
          <a:prstGeom prst="rect">
            <a:avLst/>
          </a:prstGeom>
        </p:spPr>
      </p:pic>
      <p:sp>
        <p:nvSpPr>
          <p:cNvPr id="7" name="직사각형 4">
            <a:extLst>
              <a:ext uri="{FF2B5EF4-FFF2-40B4-BE49-F238E27FC236}">
                <a16:creationId xmlns:a16="http://schemas.microsoft.com/office/drawing/2014/main" id="{ACD606D5-B3EB-4EBA-A790-7F5E74755690}"/>
              </a:ext>
            </a:extLst>
          </p:cNvPr>
          <p:cNvSpPr/>
          <p:nvPr userDrawn="1"/>
        </p:nvSpPr>
        <p:spPr>
          <a:xfrm>
            <a:off x="0" y="6205491"/>
            <a:ext cx="12191999" cy="652509"/>
          </a:xfrm>
          <a:prstGeom prst="rect">
            <a:avLst/>
          </a:prstGeom>
          <a:solidFill>
            <a:schemeClr val="bg1"/>
          </a:solidFill>
          <a:ln w="9525" cap="flat">
            <a:noFill/>
            <a:prstDash val="solid"/>
            <a:miter/>
          </a:ln>
        </p:spPr>
        <p:txBody>
          <a:bodyPr rtlCol="0" anchor="ctr"/>
          <a:lstStyle/>
          <a:p>
            <a:pPr algn="l"/>
            <a:r>
              <a:rPr lang="ko-KR" altLang="en-US" dirty="0"/>
              <a:t> </a:t>
            </a:r>
          </a:p>
        </p:txBody>
      </p:sp>
      <p:pic>
        <p:nvPicPr>
          <p:cNvPr id="10" name="Grafik 9">
            <a:extLst>
              <a:ext uri="{FF2B5EF4-FFF2-40B4-BE49-F238E27FC236}">
                <a16:creationId xmlns:a16="http://schemas.microsoft.com/office/drawing/2014/main" id="{FA5933AA-76C8-06E8-0409-CC6C296C7C9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3936" b="24644"/>
          <a:stretch/>
        </p:blipFill>
        <p:spPr>
          <a:xfrm>
            <a:off x="-2" y="3134726"/>
            <a:ext cx="3507141" cy="3070765"/>
          </a:xfrm>
          <a:prstGeom prst="rect">
            <a:avLst/>
          </a:prstGeom>
        </p:spPr>
      </p:pic>
      <p:sp>
        <p:nvSpPr>
          <p:cNvPr id="6" name="Textfeld 5">
            <a:extLst>
              <a:ext uri="{FF2B5EF4-FFF2-40B4-BE49-F238E27FC236}">
                <a16:creationId xmlns:a16="http://schemas.microsoft.com/office/drawing/2014/main" id="{FC768827-227A-66B5-A99E-FB271EB03534}"/>
              </a:ext>
            </a:extLst>
          </p:cNvPr>
          <p:cNvSpPr txBox="1"/>
          <p:nvPr userDrawn="1"/>
        </p:nvSpPr>
        <p:spPr>
          <a:xfrm>
            <a:off x="529700" y="426382"/>
            <a:ext cx="9779727" cy="584775"/>
          </a:xfrm>
          <a:prstGeom prst="rect">
            <a:avLst/>
          </a:prstGeom>
          <a:noFill/>
        </p:spPr>
        <p:txBody>
          <a:bodyPr wrap="square">
            <a:spAutoFit/>
          </a:bodyPr>
          <a:lstStyle/>
          <a:p>
            <a:r>
              <a:rPr lang="en-US" sz="1600" b="0" i="1" u="none" strike="noStrike" baseline="0" dirty="0">
                <a:solidFill>
                  <a:srgbClr val="5693C1"/>
                </a:solidFill>
                <a:latin typeface="Century Gothic" panose="020B0502020202020204" pitchFamily="34" charset="0"/>
              </a:rPr>
              <a:t> – Confidential – </a:t>
            </a:r>
            <a:br>
              <a:rPr lang="en-US" sz="1600" b="0" i="1" u="none" strike="noStrike" baseline="0" dirty="0">
                <a:solidFill>
                  <a:srgbClr val="5693C1"/>
                </a:solidFill>
                <a:latin typeface="Century Gothic" panose="020B0502020202020204" pitchFamily="34" charset="0"/>
              </a:rPr>
            </a:br>
            <a:r>
              <a:rPr lang="en-US" sz="1600" b="0" i="1" u="none" strike="noStrike" baseline="0" dirty="0">
                <a:solidFill>
                  <a:srgbClr val="5693C1"/>
                </a:solidFill>
                <a:latin typeface="Century Gothic" panose="020B0502020202020204" pitchFamily="34" charset="0"/>
              </a:rPr>
              <a:t>Do not duplicate or distribute without written permission from </a:t>
            </a:r>
            <a:r>
              <a:rPr lang="en-US" sz="1600" b="0" i="1" u="none" strike="noStrike" baseline="0" dirty="0" err="1">
                <a:solidFill>
                  <a:srgbClr val="5693C1"/>
                </a:solidFill>
                <a:latin typeface="Century Gothic" panose="020B0502020202020204" pitchFamily="34" charset="0"/>
              </a:rPr>
              <a:t>Magnetec</a:t>
            </a:r>
            <a:r>
              <a:rPr lang="en-US" sz="1600" b="0" i="1" u="none" strike="noStrike" baseline="0" dirty="0">
                <a:solidFill>
                  <a:srgbClr val="5693C1"/>
                </a:solidFill>
                <a:latin typeface="Century Gothic" panose="020B0502020202020204" pitchFamily="34" charset="0"/>
              </a:rPr>
              <a:t> GmbH  </a:t>
            </a:r>
            <a:endParaRPr lang="de-DE" sz="1600" i="1" dirty="0">
              <a:solidFill>
                <a:srgbClr val="5693C1"/>
              </a:solidFill>
            </a:endParaRPr>
          </a:p>
        </p:txBody>
      </p:sp>
      <p:sp>
        <p:nvSpPr>
          <p:cNvPr id="9" name="TextBox 17">
            <a:extLst>
              <a:ext uri="{FF2B5EF4-FFF2-40B4-BE49-F238E27FC236}">
                <a16:creationId xmlns:a16="http://schemas.microsoft.com/office/drawing/2014/main" id="{AE535B0F-89FB-38A8-B06D-0306C646C448}"/>
              </a:ext>
            </a:extLst>
          </p:cNvPr>
          <p:cNvSpPr txBox="1"/>
          <p:nvPr userDrawn="1"/>
        </p:nvSpPr>
        <p:spPr>
          <a:xfrm>
            <a:off x="529700" y="6443898"/>
            <a:ext cx="11432117" cy="276999"/>
          </a:xfrm>
          <a:prstGeom prst="rect">
            <a:avLst/>
          </a:prstGeom>
          <a:noFill/>
        </p:spPr>
        <p:txBody>
          <a:bodyPr wrap="square" rtlCol="0" anchor="ctr" anchorCtr="0">
            <a:spAutoFit/>
          </a:bodyPr>
          <a:lstStyle/>
          <a:p>
            <a:r>
              <a:rPr lang="de-DE" altLang="ko-KR" sz="1200" dirty="0" err="1">
                <a:solidFill>
                  <a:srgbClr val="63625C"/>
                </a:solidFill>
                <a:latin typeface="Century Gothic" panose="020B0502020202020204" pitchFamily="34" charset="0"/>
              </a:rPr>
              <a:t>Magnetec</a:t>
            </a:r>
            <a:r>
              <a:rPr lang="de-DE" altLang="ko-KR" sz="1200" dirty="0">
                <a:solidFill>
                  <a:srgbClr val="63625C"/>
                </a:solidFill>
                <a:latin typeface="Century Gothic" panose="020B0502020202020204" pitchFamily="34" charset="0"/>
              </a:rPr>
              <a:t> GmbH  I  Green Building  I  Marie-Curie-Straße 1  I  63457 Hanau  I  Germany  I  </a:t>
            </a:r>
            <a:r>
              <a:rPr lang="nn-NO" sz="1200" b="0" i="0" u="none" strike="noStrike" dirty="0">
                <a:solidFill>
                  <a:srgbClr val="63625C"/>
                </a:solidFill>
                <a:effectLst/>
                <a:latin typeface="Century Gothic" panose="020B0502020202020204" pitchFamily="34" charset="0"/>
                <a:hlinkClick r:id="rId5">
                  <a:extLst>
                    <a:ext uri="{A12FA001-AC4F-418D-AE19-62706E023703}">
                      <ahyp:hlinkClr xmlns:ahyp="http://schemas.microsoft.com/office/drawing/2018/hyperlinkcolor" val="tx"/>
                    </a:ext>
                  </a:extLst>
                </a:hlinkClick>
              </a:rPr>
              <a:t>www.magnetec.de</a:t>
            </a:r>
            <a:r>
              <a:rPr lang="nn-NO" sz="1200" b="0" i="0" u="none" strike="noStrike" dirty="0">
                <a:solidFill>
                  <a:srgbClr val="63625C"/>
                </a:solidFill>
                <a:effectLst/>
                <a:latin typeface="Century Gothic" panose="020B0502020202020204" pitchFamily="34" charset="0"/>
              </a:rPr>
              <a:t>  </a:t>
            </a:r>
            <a:r>
              <a:rPr lang="nn-NO" sz="1200" dirty="0">
                <a:solidFill>
                  <a:srgbClr val="63625C"/>
                </a:solidFill>
                <a:latin typeface="Century Gothic" panose="020B0502020202020204" pitchFamily="34" charset="0"/>
              </a:rPr>
              <a:t>I  </a:t>
            </a:r>
            <a:r>
              <a:rPr lang="nn-NO" sz="1200" b="0" i="0" u="none" strike="noStrike" dirty="0">
                <a:solidFill>
                  <a:srgbClr val="63625C"/>
                </a:solidFill>
                <a:effectLst/>
                <a:latin typeface="Century Gothic" panose="020B0502020202020204" pitchFamily="34" charset="0"/>
                <a:hlinkClick r:id="rId6">
                  <a:extLst>
                    <a:ext uri="{A12FA001-AC4F-418D-AE19-62706E023703}">
                      <ahyp:hlinkClr xmlns:ahyp="http://schemas.microsoft.com/office/drawing/2018/hyperlinkcolor" val="tx"/>
                    </a:ext>
                  </a:extLst>
                </a:hlinkClick>
              </a:rPr>
              <a:t>info@magnetec.de</a:t>
            </a:r>
            <a:endParaRPr lang="nn-NO" sz="1200" b="0" i="0" dirty="0">
              <a:solidFill>
                <a:srgbClr val="63625C"/>
              </a:solidFill>
              <a:effectLst/>
              <a:latin typeface="Century Gothic" panose="020B0502020202020204" pitchFamily="34" charset="0"/>
            </a:endParaRPr>
          </a:p>
        </p:txBody>
      </p:sp>
    </p:spTree>
    <p:extLst>
      <p:ext uri="{BB962C8B-B14F-4D97-AF65-F5344CB8AC3E}">
        <p14:creationId xmlns:p14="http://schemas.microsoft.com/office/powerpoint/2010/main" val="50417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1_Titel">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5F013CCE-828E-1598-D482-38D4AF8B3B50}"/>
              </a:ext>
            </a:extLst>
          </p:cNvPr>
          <p:cNvSpPr>
            <a:spLocks noGrp="1"/>
          </p:cNvSpPr>
          <p:nvPr>
            <p:ph type="pic" sz="quarter" idx="10"/>
          </p:nvPr>
        </p:nvSpPr>
        <p:spPr>
          <a:xfrm>
            <a:off x="-8004" y="1704109"/>
            <a:ext cx="12191998" cy="4501381"/>
          </a:xfrm>
          <a:prstGeom prst="rect">
            <a:avLst/>
          </a:prstGeom>
        </p:spPr>
        <p:txBody>
          <a:bodyPr/>
          <a:lstStyle/>
          <a:p>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14" name="직사각형 4">
            <a:extLst>
              <a:ext uri="{FF2B5EF4-FFF2-40B4-BE49-F238E27FC236}">
                <a16:creationId xmlns:a16="http://schemas.microsoft.com/office/drawing/2014/main" id="{9E36AE48-9BB2-E335-C91E-4DE1559E3394}"/>
              </a:ext>
            </a:extLst>
          </p:cNvPr>
          <p:cNvSpPr/>
          <p:nvPr userDrawn="1"/>
        </p:nvSpPr>
        <p:spPr>
          <a:xfrm>
            <a:off x="535688" y="560043"/>
            <a:ext cx="4286248" cy="461665"/>
          </a:xfrm>
          <a:prstGeom prst="rect">
            <a:avLst/>
          </a:prstGeom>
        </p:spPr>
        <p:txBody>
          <a:bodyPr wrap="square">
            <a:spAutoFit/>
          </a:bodyPr>
          <a:lstStyle/>
          <a:p>
            <a:r>
              <a:rPr lang="en-US" altLang="ko-KR" sz="2400" dirty="0" err="1">
                <a:solidFill>
                  <a:srgbClr val="5693C1"/>
                </a:solidFill>
                <a:latin typeface="Century Gothic" panose="020B0502020202020204" pitchFamily="34" charset="0"/>
              </a:rPr>
              <a:t>Titel</a:t>
            </a:r>
            <a:r>
              <a:rPr lang="en-US" altLang="ko-KR" sz="2400" dirty="0">
                <a:solidFill>
                  <a:srgbClr val="5693C1"/>
                </a:solidFill>
                <a:latin typeface="Century Gothic" panose="020B0502020202020204" pitchFamily="34" charset="0"/>
              </a:rPr>
              <a:t> max 2 </a:t>
            </a:r>
            <a:r>
              <a:rPr lang="en-US" altLang="ko-KR" sz="2400" dirty="0" err="1">
                <a:solidFill>
                  <a:srgbClr val="5693C1"/>
                </a:solidFill>
                <a:latin typeface="Century Gothic" panose="020B0502020202020204" pitchFamily="34" charset="0"/>
              </a:rPr>
              <a:t>Zeilen</a:t>
            </a:r>
            <a:endParaRPr lang="en-US" altLang="ko-KR" sz="2400" dirty="0">
              <a:solidFill>
                <a:srgbClr val="5693C1"/>
              </a:solidFill>
              <a:latin typeface="Century Gothic" panose="020B0502020202020204" pitchFamily="34" charset="0"/>
            </a:endParaRPr>
          </a:p>
        </p:txBody>
      </p:sp>
      <p:sp>
        <p:nvSpPr>
          <p:cNvPr id="3" name="TextBox 17">
            <a:extLst>
              <a:ext uri="{FF2B5EF4-FFF2-40B4-BE49-F238E27FC236}">
                <a16:creationId xmlns:a16="http://schemas.microsoft.com/office/drawing/2014/main" id="{E84C3F1A-9D27-1185-5FC1-C202D2CDBED6}"/>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10" name="TextBox 17">
            <a:extLst>
              <a:ext uri="{FF2B5EF4-FFF2-40B4-BE49-F238E27FC236}">
                <a16:creationId xmlns:a16="http://schemas.microsoft.com/office/drawing/2014/main" id="{42372693-5428-381B-2613-91D0DBB0258A}"/>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383492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gal">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10" name="직사각형 4">
            <a:extLst>
              <a:ext uri="{FF2B5EF4-FFF2-40B4-BE49-F238E27FC236}">
                <a16:creationId xmlns:a16="http://schemas.microsoft.com/office/drawing/2014/main" id="{CCC58523-F7A5-226D-C192-6BCE578A090F}"/>
              </a:ext>
            </a:extLst>
          </p:cNvPr>
          <p:cNvSpPr/>
          <p:nvPr userDrawn="1"/>
        </p:nvSpPr>
        <p:spPr>
          <a:xfrm>
            <a:off x="5925997" y="432986"/>
            <a:ext cx="5721130" cy="5509200"/>
          </a:xfrm>
          <a:prstGeom prst="rect">
            <a:avLst/>
          </a:prstGeom>
        </p:spPr>
        <p:txBody>
          <a:bodyPr wrap="square">
            <a:spAutoFit/>
          </a:bodyPr>
          <a:lstStyle/>
          <a:p>
            <a:r>
              <a:rPr lang="en-US" altLang="ko-KR" sz="2400" dirty="0">
                <a:solidFill>
                  <a:srgbClr val="5693C1"/>
                </a:solidFill>
                <a:latin typeface="Century Gothic" panose="020B0502020202020204" pitchFamily="34" charset="0"/>
              </a:rPr>
              <a:t>Legal Disclaimer</a:t>
            </a:r>
          </a:p>
          <a:p>
            <a:endParaRPr lang="en-US" altLang="ko-KR" sz="800" dirty="0">
              <a:solidFill>
                <a:srgbClr val="5693C1"/>
              </a:solidFill>
              <a:latin typeface="Century Gothic" panose="020B0502020202020204" pitchFamily="34" charset="0"/>
            </a:endParaRPr>
          </a:p>
          <a:p>
            <a:r>
              <a:rPr lang="en-US" altLang="ko-KR" sz="1600" dirty="0">
                <a:solidFill>
                  <a:srgbClr val="564F47"/>
                </a:solidFill>
                <a:latin typeface="Century Gothic" panose="020B0502020202020204" pitchFamily="34" charset="0"/>
              </a:rPr>
              <a:t>For confidential company presentations</a:t>
            </a:r>
          </a:p>
          <a:p>
            <a:endParaRPr lang="en-US" altLang="ko-KR" sz="1600" dirty="0">
              <a:solidFill>
                <a:srgbClr val="564F47"/>
              </a:solidFill>
              <a:latin typeface="Century Gothic" panose="020B0502020202020204" pitchFamily="34" charset="0"/>
            </a:endParaRPr>
          </a:p>
          <a:p>
            <a:pPr algn="just"/>
            <a:r>
              <a:rPr lang="en-US" altLang="ko-KR" sz="1600" dirty="0">
                <a:solidFill>
                  <a:srgbClr val="564F47"/>
                </a:solidFill>
                <a:latin typeface="Century Gothic" panose="020B0502020202020204" pitchFamily="34" charset="0"/>
              </a:rPr>
              <a:t>This presentation is the property of </a:t>
            </a:r>
            <a:r>
              <a:rPr lang="en-US" altLang="ko-KR" sz="1600" dirty="0" err="1">
                <a:solidFill>
                  <a:srgbClr val="564F47"/>
                </a:solidFill>
                <a:latin typeface="Century Gothic" panose="020B0502020202020204" pitchFamily="34" charset="0"/>
              </a:rPr>
              <a:t>Magnetec</a:t>
            </a:r>
            <a:r>
              <a:rPr lang="en-US" altLang="ko-KR" sz="1600" dirty="0">
                <a:solidFill>
                  <a:srgbClr val="564F47"/>
                </a:solidFill>
                <a:latin typeface="Century Gothic" panose="020B0502020202020204" pitchFamily="34" charset="0"/>
              </a:rPr>
              <a:t> and its subsidiaries (the “Company”) and is strictly confidential. It contains information intended only for the person to whom it is transmitted. With receipt of this information, recipient acknowledges and agrees that: </a:t>
            </a:r>
          </a:p>
          <a:p>
            <a:pPr algn="just"/>
            <a:endParaRPr lang="en-US" altLang="ko-KR" sz="1600" dirty="0">
              <a:solidFill>
                <a:srgbClr val="564F47"/>
              </a:solidFill>
              <a:latin typeface="Century Gothic" panose="020B0502020202020204" pitchFamily="34" charset="0"/>
            </a:endParaRPr>
          </a:p>
          <a:p>
            <a:pPr algn="just"/>
            <a:r>
              <a:rPr lang="en-US" altLang="ko-KR" sz="1600" b="1" dirty="0">
                <a:solidFill>
                  <a:srgbClr val="564F47"/>
                </a:solidFill>
                <a:latin typeface="Century Gothic" panose="020B0502020202020204" pitchFamily="34" charset="0"/>
              </a:rPr>
              <a:t>I </a:t>
            </a:r>
            <a:r>
              <a:rPr lang="en-US" altLang="ko-KR" sz="1600" dirty="0">
                <a:solidFill>
                  <a:srgbClr val="564F47"/>
                </a:solidFill>
                <a:latin typeface="Century Gothic" panose="020B0502020202020204" pitchFamily="34" charset="0"/>
              </a:rPr>
              <a:t>this document is not intended to be distributed, and if distributed inadvertently, will be returned to the Company as soon as possible; </a:t>
            </a:r>
          </a:p>
          <a:p>
            <a:pPr algn="just"/>
            <a:endParaRPr lang="en-US" altLang="ko-KR" sz="1600" dirty="0">
              <a:solidFill>
                <a:srgbClr val="564F47"/>
              </a:solidFill>
              <a:latin typeface="Century Gothic" panose="020B0502020202020204" pitchFamily="34" charset="0"/>
            </a:endParaRPr>
          </a:p>
          <a:p>
            <a:pPr algn="just"/>
            <a:r>
              <a:rPr lang="en-US" altLang="ko-KR" sz="1600" b="1" dirty="0">
                <a:solidFill>
                  <a:srgbClr val="564F47"/>
                </a:solidFill>
                <a:latin typeface="Century Gothic" panose="020B0502020202020204" pitchFamily="34" charset="0"/>
              </a:rPr>
              <a:t>II </a:t>
            </a:r>
            <a:r>
              <a:rPr lang="en-US" altLang="ko-KR" sz="1600" dirty="0">
                <a:solidFill>
                  <a:srgbClr val="564F47"/>
                </a:solidFill>
                <a:latin typeface="Century Gothic" panose="020B0502020202020204" pitchFamily="34" charset="0"/>
              </a:rPr>
              <a:t>the recipient will not copy, fax, reproduce, divulge, or distribute this confidential information, in whole or in part, without the express written consent of the Company;</a:t>
            </a:r>
          </a:p>
          <a:p>
            <a:pPr algn="just"/>
            <a:r>
              <a:rPr lang="en-US" altLang="ko-KR" sz="1600" dirty="0">
                <a:solidFill>
                  <a:srgbClr val="564F47"/>
                </a:solidFill>
                <a:latin typeface="Century Gothic" panose="020B0502020202020204" pitchFamily="34" charset="0"/>
              </a:rPr>
              <a:t> </a:t>
            </a:r>
          </a:p>
          <a:p>
            <a:pPr algn="just"/>
            <a:r>
              <a:rPr lang="en-US" altLang="ko-KR" sz="1600" b="1" dirty="0">
                <a:solidFill>
                  <a:srgbClr val="564F47"/>
                </a:solidFill>
                <a:latin typeface="Century Gothic" panose="020B0502020202020204" pitchFamily="34" charset="0"/>
              </a:rPr>
              <a:t>III </a:t>
            </a:r>
            <a:r>
              <a:rPr lang="en-US" altLang="ko-KR" sz="1600" dirty="0">
                <a:solidFill>
                  <a:srgbClr val="564F47"/>
                </a:solidFill>
                <a:latin typeface="Century Gothic" panose="020B0502020202020204" pitchFamily="34" charset="0"/>
              </a:rPr>
              <a:t>all of the information herein will be treated as confidential material with no less care than that afforded to its own confidential material. This presentation is for informational</a:t>
            </a:r>
            <a:endParaRPr lang="en-US" altLang="ko-KR" sz="2400" dirty="0">
              <a:solidFill>
                <a:srgbClr val="5693C1"/>
              </a:solidFill>
              <a:latin typeface="Century Gothic" panose="020B0502020202020204" pitchFamily="34" charset="0"/>
            </a:endParaRPr>
          </a:p>
        </p:txBody>
      </p:sp>
      <p:sp>
        <p:nvSpPr>
          <p:cNvPr id="15" name="TextBox 17">
            <a:extLst>
              <a:ext uri="{FF2B5EF4-FFF2-40B4-BE49-F238E27FC236}">
                <a16:creationId xmlns:a16="http://schemas.microsoft.com/office/drawing/2014/main" id="{FBA15B7D-F9C5-2EDD-DB7D-0041E6FC510E}"/>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16" name="TextBox 17">
            <a:extLst>
              <a:ext uri="{FF2B5EF4-FFF2-40B4-BE49-F238E27FC236}">
                <a16:creationId xmlns:a16="http://schemas.microsoft.com/office/drawing/2014/main" id="{3E9C8A1A-A189-70B1-2EB0-F12426FB8373}"/>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pic>
        <p:nvPicPr>
          <p:cNvPr id="2" name="Bildplatzhalter 11">
            <a:extLst>
              <a:ext uri="{FF2B5EF4-FFF2-40B4-BE49-F238E27FC236}">
                <a16:creationId xmlns:a16="http://schemas.microsoft.com/office/drawing/2014/main" id="{37EB9A4F-87E6-5652-0C05-13E45B63EE12}"/>
              </a:ext>
            </a:extLst>
          </p:cNvPr>
          <p:cNvPicPr>
            <a:picLocks noChangeAspect="1"/>
          </p:cNvPicPr>
          <p:nvPr userDrawn="1"/>
        </p:nvPicPr>
        <p:blipFill rotWithShape="1">
          <a:blip r:embed="rId4" cstate="screen">
            <a:duotone>
              <a:prstClr val="black"/>
              <a:srgbClr val="5693C1">
                <a:tint val="45000"/>
                <a:satMod val="400000"/>
              </a:srgbClr>
            </a:duotone>
            <a:extLst>
              <a:ext uri="{BEBA8EAE-BF5A-486C-A8C5-ECC9F3942E4B}">
                <a14:imgProps xmlns:a14="http://schemas.microsoft.com/office/drawing/2010/main">
                  <a14:imgLayer r:embed="rId5">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5381126" cy="6205491"/>
          </a:xfrm>
          <a:prstGeom prst="rect">
            <a:avLst/>
          </a:prstGeom>
        </p:spPr>
      </p:pic>
    </p:spTree>
    <p:extLst>
      <p:ext uri="{BB962C8B-B14F-4D97-AF65-F5344CB8AC3E}">
        <p14:creationId xmlns:p14="http://schemas.microsoft.com/office/powerpoint/2010/main" val="1044993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2CA1C62-1C87-5911-E493-306DA7981074}"/>
              </a:ext>
            </a:extLst>
          </p:cNvPr>
          <p:cNvSpPr/>
          <p:nvPr userDrawn="1"/>
        </p:nvSpPr>
        <p:spPr>
          <a:xfrm>
            <a:off x="8439086" y="0"/>
            <a:ext cx="3752911" cy="6205491"/>
          </a:xfrm>
          <a:prstGeom prst="rect">
            <a:avLst/>
          </a:prstGeom>
          <a:solidFill>
            <a:srgbClr val="63625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Bildplatzhalter 3">
            <a:extLst>
              <a:ext uri="{FF2B5EF4-FFF2-40B4-BE49-F238E27FC236}">
                <a16:creationId xmlns:a16="http://schemas.microsoft.com/office/drawing/2014/main" id="{6EBDE6EE-FD9D-F3DA-38D1-ECB0FA5D0655}"/>
              </a:ext>
            </a:extLst>
          </p:cNvPr>
          <p:cNvSpPr>
            <a:spLocks noGrp="1"/>
          </p:cNvSpPr>
          <p:nvPr>
            <p:ph type="pic" sz="quarter" idx="10" hasCustomPrompt="1"/>
          </p:nvPr>
        </p:nvSpPr>
        <p:spPr>
          <a:xfrm>
            <a:off x="8803375" y="3104490"/>
            <a:ext cx="3096525" cy="3101048"/>
          </a:xfrm>
          <a:prstGeom prst="rect">
            <a:avLst/>
          </a:prstGeom>
        </p:spPr>
        <p:txBody>
          <a:bodyPr/>
          <a:lstStyle>
            <a:lvl1pPr>
              <a:defRPr/>
            </a:lvl1pPr>
          </a:lstStyle>
          <a:p>
            <a:r>
              <a:rPr lang="de-DE" dirty="0" err="1"/>
              <a:t>Portraitsbild</a:t>
            </a:r>
            <a:endParaRPr lang="de-DE" dirty="0"/>
          </a:p>
        </p:txBody>
      </p:sp>
      <p:sp>
        <p:nvSpPr>
          <p:cNvPr id="10" name="Rechteck 9">
            <a:extLst>
              <a:ext uri="{FF2B5EF4-FFF2-40B4-BE49-F238E27FC236}">
                <a16:creationId xmlns:a16="http://schemas.microsoft.com/office/drawing/2014/main" id="{597C2B73-40B8-60D0-1EF6-31C08A526BCA}"/>
              </a:ext>
            </a:extLst>
          </p:cNvPr>
          <p:cNvSpPr/>
          <p:nvPr userDrawn="1"/>
        </p:nvSpPr>
        <p:spPr>
          <a:xfrm>
            <a:off x="1" y="0"/>
            <a:ext cx="8439083" cy="6205491"/>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직사각형 4">
            <a:extLst>
              <a:ext uri="{FF2B5EF4-FFF2-40B4-BE49-F238E27FC236}">
                <a16:creationId xmlns:a16="http://schemas.microsoft.com/office/drawing/2014/main" id="{5A81F460-D78E-BB18-B47E-21EC7C25354C}"/>
              </a:ext>
            </a:extLst>
          </p:cNvPr>
          <p:cNvSpPr/>
          <p:nvPr userDrawn="1"/>
        </p:nvSpPr>
        <p:spPr>
          <a:xfrm>
            <a:off x="0" y="6205491"/>
            <a:ext cx="12191999" cy="652509"/>
          </a:xfrm>
          <a:prstGeom prst="rect">
            <a:avLst/>
          </a:prstGeom>
          <a:solidFill>
            <a:schemeClr val="bg1"/>
          </a:solidFill>
          <a:ln w="9525" cap="flat">
            <a:noFill/>
            <a:prstDash val="solid"/>
            <a:miter/>
          </a:ln>
        </p:spPr>
        <p:txBody>
          <a:bodyPr rtlCol="0" anchor="ctr"/>
          <a:lstStyle/>
          <a:p>
            <a:pPr algn="l"/>
            <a:r>
              <a:rPr lang="ko-KR" altLang="en-US" dirty="0"/>
              <a:t> </a:t>
            </a:r>
          </a:p>
        </p:txBody>
      </p:sp>
      <p:pic>
        <p:nvPicPr>
          <p:cNvPr id="15" name="Grafik 14">
            <a:extLst>
              <a:ext uri="{FF2B5EF4-FFF2-40B4-BE49-F238E27FC236}">
                <a16:creationId xmlns:a16="http://schemas.microsoft.com/office/drawing/2014/main" id="{3B681745-056D-CCCB-0C43-7FB6545D6DE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3134726"/>
            <a:ext cx="3507141" cy="3070765"/>
          </a:xfrm>
          <a:prstGeom prst="rect">
            <a:avLst/>
          </a:prstGeom>
        </p:spPr>
      </p:pic>
      <p:sp>
        <p:nvSpPr>
          <p:cNvPr id="18" name="TextBox 5">
            <a:extLst>
              <a:ext uri="{FF2B5EF4-FFF2-40B4-BE49-F238E27FC236}">
                <a16:creationId xmlns:a16="http://schemas.microsoft.com/office/drawing/2014/main" id="{EE78F081-12CF-FFF5-CC4B-2B08F882ADCC}"/>
              </a:ext>
            </a:extLst>
          </p:cNvPr>
          <p:cNvSpPr txBox="1"/>
          <p:nvPr userDrawn="1"/>
        </p:nvSpPr>
        <p:spPr>
          <a:xfrm>
            <a:off x="4076287" y="5549283"/>
            <a:ext cx="8684853" cy="861774"/>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5000" b="0" dirty="0">
                <a:solidFill>
                  <a:schemeClr val="bg1"/>
                </a:solidFill>
                <a:latin typeface="Century Gothic" panose="020B0502020202020204" pitchFamily="34" charset="0"/>
              </a:rPr>
              <a:t>Thanks a lot!</a:t>
            </a:r>
          </a:p>
        </p:txBody>
      </p:sp>
      <p:sp>
        <p:nvSpPr>
          <p:cNvPr id="3" name="TextBox 17">
            <a:extLst>
              <a:ext uri="{FF2B5EF4-FFF2-40B4-BE49-F238E27FC236}">
                <a16:creationId xmlns:a16="http://schemas.microsoft.com/office/drawing/2014/main" id="{2A0BCE62-F83D-3AB8-D369-9FB71FF13F58}"/>
              </a:ext>
            </a:extLst>
          </p:cNvPr>
          <p:cNvSpPr txBox="1"/>
          <p:nvPr userDrawn="1"/>
        </p:nvSpPr>
        <p:spPr>
          <a:xfrm>
            <a:off x="529700" y="6443898"/>
            <a:ext cx="11432117" cy="276999"/>
          </a:xfrm>
          <a:prstGeom prst="rect">
            <a:avLst/>
          </a:prstGeom>
          <a:noFill/>
        </p:spPr>
        <p:txBody>
          <a:bodyPr wrap="square" rtlCol="0" anchor="ctr" anchorCtr="0">
            <a:spAutoFit/>
          </a:bodyPr>
          <a:lstStyle/>
          <a:p>
            <a:r>
              <a:rPr lang="de-DE" altLang="ko-KR" sz="1200" dirty="0" err="1">
                <a:solidFill>
                  <a:srgbClr val="63625C"/>
                </a:solidFill>
                <a:latin typeface="Century Gothic" panose="020B0502020202020204" pitchFamily="34" charset="0"/>
              </a:rPr>
              <a:t>Magnetec</a:t>
            </a:r>
            <a:r>
              <a:rPr lang="de-DE" altLang="ko-KR" sz="1200" dirty="0">
                <a:solidFill>
                  <a:srgbClr val="63625C"/>
                </a:solidFill>
                <a:latin typeface="Century Gothic" panose="020B0502020202020204" pitchFamily="34" charset="0"/>
              </a:rPr>
              <a:t> GmbH  I  Green Building  I  Marie-Curie-Straße 1  I  63457 Hanau  I  Germany  I  </a:t>
            </a:r>
            <a:r>
              <a:rPr lang="nn-NO" sz="1200" b="0" i="0" u="none" strike="noStrike" dirty="0">
                <a:solidFill>
                  <a:srgbClr val="63625C"/>
                </a:solidFill>
                <a:effectLst/>
                <a:latin typeface="Century Gothic" panose="020B0502020202020204" pitchFamily="34" charset="0"/>
                <a:hlinkClick r:id="rId4">
                  <a:extLst>
                    <a:ext uri="{A12FA001-AC4F-418D-AE19-62706E023703}">
                      <ahyp:hlinkClr xmlns:ahyp="http://schemas.microsoft.com/office/drawing/2018/hyperlinkcolor" val="tx"/>
                    </a:ext>
                  </a:extLst>
                </a:hlinkClick>
              </a:rPr>
              <a:t>www.magnetec.de</a:t>
            </a:r>
            <a:r>
              <a:rPr lang="nn-NO" sz="1200" b="0" i="0" u="none" strike="noStrike" dirty="0">
                <a:solidFill>
                  <a:srgbClr val="63625C"/>
                </a:solidFill>
                <a:effectLst/>
                <a:latin typeface="Century Gothic" panose="020B0502020202020204" pitchFamily="34" charset="0"/>
              </a:rPr>
              <a:t>  </a:t>
            </a:r>
            <a:r>
              <a:rPr lang="nn-NO" sz="1200" dirty="0">
                <a:solidFill>
                  <a:srgbClr val="63625C"/>
                </a:solidFill>
                <a:latin typeface="Century Gothic" panose="020B0502020202020204" pitchFamily="34" charset="0"/>
              </a:rPr>
              <a:t>I  </a:t>
            </a:r>
            <a:r>
              <a:rPr lang="nn-NO" sz="1200" b="0" i="0" u="none" strike="noStrike" dirty="0">
                <a:solidFill>
                  <a:srgbClr val="63625C"/>
                </a:solidFill>
                <a:effectLst/>
                <a:latin typeface="Century Gothic" panose="020B0502020202020204" pitchFamily="34" charset="0"/>
                <a:hlinkClick r:id="rId5">
                  <a:extLst>
                    <a:ext uri="{A12FA001-AC4F-418D-AE19-62706E023703}">
                      <ahyp:hlinkClr xmlns:ahyp="http://schemas.microsoft.com/office/drawing/2018/hyperlinkcolor" val="tx"/>
                    </a:ext>
                  </a:extLst>
                </a:hlinkClick>
              </a:rPr>
              <a:t>info@magnetec.de</a:t>
            </a:r>
            <a:endParaRPr lang="nn-NO" sz="1200" b="0" i="0" dirty="0">
              <a:solidFill>
                <a:srgbClr val="63625C"/>
              </a:solidFill>
              <a:effectLst/>
              <a:latin typeface="Century Gothic" panose="020B0502020202020204" pitchFamily="34" charset="0"/>
            </a:endParaRPr>
          </a:p>
        </p:txBody>
      </p:sp>
    </p:spTree>
    <p:extLst>
      <p:ext uri="{BB962C8B-B14F-4D97-AF65-F5344CB8AC3E}">
        <p14:creationId xmlns:p14="http://schemas.microsoft.com/office/powerpoint/2010/main" val="392262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
        <p:nvSpPr>
          <p:cNvPr id="11" name="직사각형 4">
            <a:extLst>
              <a:ext uri="{FF2B5EF4-FFF2-40B4-BE49-F238E27FC236}">
                <a16:creationId xmlns:a16="http://schemas.microsoft.com/office/drawing/2014/main" id="{61664DD5-9FA2-4FCD-8695-DE31581BA72A}"/>
              </a:ext>
            </a:extLst>
          </p:cNvPr>
          <p:cNvSpPr/>
          <p:nvPr userDrawn="1"/>
        </p:nvSpPr>
        <p:spPr>
          <a:xfrm>
            <a:off x="0" y="6205491"/>
            <a:ext cx="12191999" cy="652509"/>
          </a:xfrm>
          <a:prstGeom prst="rect">
            <a:avLst/>
          </a:prstGeom>
          <a:solidFill>
            <a:schemeClr val="bg1"/>
          </a:solidFill>
          <a:ln w="9525" cap="flat">
            <a:noFill/>
            <a:prstDash val="solid"/>
            <a:miter/>
          </a:ln>
        </p:spPr>
        <p:txBody>
          <a:bodyPr rtlCol="0" anchor="ctr"/>
          <a:lstStyle/>
          <a:p>
            <a:pPr algn="l"/>
            <a:r>
              <a:rPr lang="ko-KR" altLang="en-US" dirty="0"/>
              <a:t> </a:t>
            </a:r>
          </a:p>
        </p:txBody>
      </p:sp>
      <p:pic>
        <p:nvPicPr>
          <p:cNvPr id="13" name="Grafik 12">
            <a:extLst>
              <a:ext uri="{FF2B5EF4-FFF2-40B4-BE49-F238E27FC236}">
                <a16:creationId xmlns:a16="http://schemas.microsoft.com/office/drawing/2014/main" id="{09E86673-7CC2-4A52-B66C-2DA599C498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14439" y="443968"/>
            <a:ext cx="1535654" cy="838485"/>
          </a:xfrm>
          <a:prstGeom prst="rect">
            <a:avLst/>
          </a:prstGeom>
        </p:spPr>
      </p:pic>
      <p:pic>
        <p:nvPicPr>
          <p:cNvPr id="14" name="Grafik 13">
            <a:extLst>
              <a:ext uri="{FF2B5EF4-FFF2-40B4-BE49-F238E27FC236}">
                <a16:creationId xmlns:a16="http://schemas.microsoft.com/office/drawing/2014/main" id="{F96AF9C7-AD62-40AB-8F82-C7464773E5C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3936" b="24644"/>
          <a:stretch/>
        </p:blipFill>
        <p:spPr>
          <a:xfrm>
            <a:off x="-2" y="3134726"/>
            <a:ext cx="3507141" cy="3070765"/>
          </a:xfrm>
          <a:prstGeom prst="rect">
            <a:avLst/>
          </a:prstGeom>
        </p:spPr>
      </p:pic>
      <p:sp>
        <p:nvSpPr>
          <p:cNvPr id="15" name="TextBox 53">
            <a:extLst>
              <a:ext uri="{FF2B5EF4-FFF2-40B4-BE49-F238E27FC236}">
                <a16:creationId xmlns:a16="http://schemas.microsoft.com/office/drawing/2014/main" id="{B748E0B0-FE25-4A76-AB41-FB8A794B56F2}"/>
              </a:ext>
            </a:extLst>
          </p:cNvPr>
          <p:cNvSpPr txBox="1"/>
          <p:nvPr userDrawn="1"/>
        </p:nvSpPr>
        <p:spPr>
          <a:xfrm>
            <a:off x="529700" y="3711757"/>
            <a:ext cx="5566299" cy="461665"/>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2400" dirty="0" err="1">
                <a:solidFill>
                  <a:schemeClr val="bg1"/>
                </a:solidFill>
                <a:latin typeface="Century Gothic" panose="020B0502020202020204" pitchFamily="34" charset="0"/>
              </a:rPr>
              <a:t>Titel</a:t>
            </a:r>
            <a:endParaRPr lang="ko-KR" altLang="en-US" sz="2400" dirty="0">
              <a:solidFill>
                <a:schemeClr val="bg1"/>
              </a:solidFill>
              <a:latin typeface="Century Gothic" panose="020B0502020202020204" pitchFamily="34" charset="0"/>
            </a:endParaRPr>
          </a:p>
        </p:txBody>
      </p:sp>
      <p:sp>
        <p:nvSpPr>
          <p:cNvPr id="3" name="Textfeld 2">
            <a:extLst>
              <a:ext uri="{FF2B5EF4-FFF2-40B4-BE49-F238E27FC236}">
                <a16:creationId xmlns:a16="http://schemas.microsoft.com/office/drawing/2014/main" id="{F467A2A0-9C20-8055-7956-F15E9E7D927D}"/>
              </a:ext>
            </a:extLst>
          </p:cNvPr>
          <p:cNvSpPr txBox="1"/>
          <p:nvPr userDrawn="1"/>
        </p:nvSpPr>
        <p:spPr>
          <a:xfrm>
            <a:off x="529700" y="426382"/>
            <a:ext cx="9779727" cy="584775"/>
          </a:xfrm>
          <a:prstGeom prst="rect">
            <a:avLst/>
          </a:prstGeom>
          <a:noFill/>
        </p:spPr>
        <p:txBody>
          <a:bodyPr wrap="square">
            <a:spAutoFit/>
          </a:bodyPr>
          <a:lstStyle/>
          <a:p>
            <a:r>
              <a:rPr lang="en-US" sz="1600" b="0" i="1" u="none" strike="noStrike" baseline="0" dirty="0">
                <a:solidFill>
                  <a:srgbClr val="5693C1"/>
                </a:solidFill>
                <a:latin typeface="Century Gothic" panose="020B0502020202020204" pitchFamily="34" charset="0"/>
              </a:rPr>
              <a:t> – Confidential – </a:t>
            </a:r>
            <a:br>
              <a:rPr lang="en-US" sz="1600" b="0" i="1" u="none" strike="noStrike" baseline="0" dirty="0">
                <a:solidFill>
                  <a:srgbClr val="5693C1"/>
                </a:solidFill>
                <a:latin typeface="Century Gothic" panose="020B0502020202020204" pitchFamily="34" charset="0"/>
              </a:rPr>
            </a:br>
            <a:r>
              <a:rPr lang="en-US" sz="1600" b="0" i="1" u="none" strike="noStrike" baseline="0" dirty="0">
                <a:solidFill>
                  <a:srgbClr val="5693C1"/>
                </a:solidFill>
                <a:latin typeface="Century Gothic" panose="020B0502020202020204" pitchFamily="34" charset="0"/>
              </a:rPr>
              <a:t>Do not duplicate or distribute without written permission from </a:t>
            </a:r>
            <a:r>
              <a:rPr lang="en-US" sz="1600" b="0" i="1" u="none" strike="noStrike" baseline="0" dirty="0" err="1">
                <a:solidFill>
                  <a:srgbClr val="5693C1"/>
                </a:solidFill>
                <a:latin typeface="Century Gothic" panose="020B0502020202020204" pitchFamily="34" charset="0"/>
              </a:rPr>
              <a:t>Magnetec</a:t>
            </a:r>
            <a:r>
              <a:rPr lang="en-US" sz="1600" b="0" i="1" u="none" strike="noStrike" baseline="0" dirty="0">
                <a:solidFill>
                  <a:srgbClr val="5693C1"/>
                </a:solidFill>
                <a:latin typeface="Century Gothic" panose="020B0502020202020204" pitchFamily="34" charset="0"/>
              </a:rPr>
              <a:t> GmbH  </a:t>
            </a:r>
            <a:endParaRPr lang="de-DE" sz="1600" i="1" dirty="0">
              <a:solidFill>
                <a:srgbClr val="5693C1"/>
              </a:solidFill>
            </a:endParaRPr>
          </a:p>
        </p:txBody>
      </p:sp>
      <p:sp>
        <p:nvSpPr>
          <p:cNvPr id="5" name="TextBox 17">
            <a:extLst>
              <a:ext uri="{FF2B5EF4-FFF2-40B4-BE49-F238E27FC236}">
                <a16:creationId xmlns:a16="http://schemas.microsoft.com/office/drawing/2014/main" id="{69421217-4BB8-8D5B-059D-549BEB510E20}"/>
              </a:ext>
            </a:extLst>
          </p:cNvPr>
          <p:cNvSpPr txBox="1"/>
          <p:nvPr userDrawn="1"/>
        </p:nvSpPr>
        <p:spPr>
          <a:xfrm>
            <a:off x="0" y="6414032"/>
            <a:ext cx="12192000" cy="276999"/>
          </a:xfrm>
          <a:prstGeom prst="rect">
            <a:avLst/>
          </a:prstGeom>
          <a:noFill/>
        </p:spPr>
        <p:txBody>
          <a:bodyPr wrap="square" rtlCol="0">
            <a:spAutoFit/>
          </a:bodyPr>
          <a:lstStyle/>
          <a:p>
            <a:pPr algn="ctr"/>
            <a:r>
              <a:rPr lang="de-DE" altLang="ko-KR" sz="1200" dirty="0" err="1">
                <a:solidFill>
                  <a:srgbClr val="63625C"/>
                </a:solidFill>
                <a:latin typeface="Century Gothic" panose="020B0502020202020204" pitchFamily="34" charset="0"/>
              </a:rPr>
              <a:t>Magnetec</a:t>
            </a:r>
            <a:r>
              <a:rPr lang="de-DE" altLang="ko-KR" sz="1200" dirty="0">
                <a:solidFill>
                  <a:srgbClr val="63625C"/>
                </a:solidFill>
                <a:latin typeface="Century Gothic" panose="020B0502020202020204" pitchFamily="34" charset="0"/>
              </a:rPr>
              <a:t> GmbH  I  Green Building  I  Marie-Curie-Straße 1  I  63457 Hanau  I  Germany  I  </a:t>
            </a:r>
            <a:r>
              <a:rPr lang="nn-NO" sz="1200" b="0" i="0" u="none" strike="noStrike" dirty="0">
                <a:solidFill>
                  <a:srgbClr val="63625C"/>
                </a:solidFill>
                <a:effectLst/>
                <a:latin typeface="Century Gothic" panose="020B0502020202020204" pitchFamily="34" charset="0"/>
                <a:hlinkClick r:id="rId5">
                  <a:extLst>
                    <a:ext uri="{A12FA001-AC4F-418D-AE19-62706E023703}">
                      <ahyp:hlinkClr xmlns:ahyp="http://schemas.microsoft.com/office/drawing/2018/hyperlinkcolor" val="tx"/>
                    </a:ext>
                  </a:extLst>
                </a:hlinkClick>
              </a:rPr>
              <a:t>www.magnetec.de</a:t>
            </a:r>
            <a:r>
              <a:rPr lang="nn-NO" sz="1200" b="0" i="0" u="none" strike="noStrike" dirty="0">
                <a:solidFill>
                  <a:srgbClr val="63625C"/>
                </a:solidFill>
                <a:effectLst/>
                <a:latin typeface="Century Gothic" panose="020B0502020202020204" pitchFamily="34" charset="0"/>
              </a:rPr>
              <a:t>  </a:t>
            </a:r>
            <a:r>
              <a:rPr lang="nn-NO" sz="1200" dirty="0">
                <a:solidFill>
                  <a:srgbClr val="63625C"/>
                </a:solidFill>
                <a:latin typeface="Century Gothic" panose="020B0502020202020204" pitchFamily="34" charset="0"/>
              </a:rPr>
              <a:t>I  </a:t>
            </a:r>
            <a:r>
              <a:rPr lang="nn-NO" sz="1200" b="0" i="0" u="none" strike="noStrike" dirty="0">
                <a:solidFill>
                  <a:srgbClr val="63625C"/>
                </a:solidFill>
                <a:effectLst/>
                <a:latin typeface="Century Gothic" panose="020B0502020202020204" pitchFamily="34" charset="0"/>
                <a:hlinkClick r:id="rId6">
                  <a:extLst>
                    <a:ext uri="{A12FA001-AC4F-418D-AE19-62706E023703}">
                      <ahyp:hlinkClr xmlns:ahyp="http://schemas.microsoft.com/office/drawing/2018/hyperlinkcolor" val="tx"/>
                    </a:ext>
                  </a:extLst>
                </a:hlinkClick>
              </a:rPr>
              <a:t>info@magnetec.de</a:t>
            </a:r>
            <a:r>
              <a:rPr lang="nn-NO" sz="1200" b="0" i="0" u="none" strike="noStrike" dirty="0">
                <a:solidFill>
                  <a:srgbClr val="63625C"/>
                </a:solidFill>
                <a:effectLst/>
                <a:latin typeface="Century Gothic" panose="020B0502020202020204" pitchFamily="34" charset="0"/>
              </a:rPr>
              <a:t>  I  Company presentation</a:t>
            </a:r>
          </a:p>
        </p:txBody>
      </p:sp>
    </p:spTree>
    <p:extLst>
      <p:ext uri="{BB962C8B-B14F-4D97-AF65-F5344CB8AC3E}">
        <p14:creationId xmlns:p14="http://schemas.microsoft.com/office/powerpoint/2010/main" val="2171039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Magnetec">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1070E3-6258-4CD6-8E11-5FCDE169B0E3}"/>
              </a:ext>
            </a:extLst>
          </p:cNvPr>
          <p:cNvSpPr>
            <a:spLocks noGrp="1"/>
          </p:cNvSpPr>
          <p:nvPr>
            <p:ph type="subTitle" idx="1" hasCustomPrompt="1"/>
          </p:nvPr>
        </p:nvSpPr>
        <p:spPr>
          <a:xfrm>
            <a:off x="156930" y="3334877"/>
            <a:ext cx="7039430" cy="1378857"/>
          </a:xfrm>
          <a:prstGeom prst="rect">
            <a:avLst/>
          </a:prstGeom>
        </p:spPr>
        <p:txBody>
          <a:bodyPr anchor="ct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yyyy</a:t>
            </a:r>
            <a:r>
              <a:rPr lang="en-US" dirty="0"/>
              <a:t>/mm/dd – occasion </a:t>
            </a:r>
          </a:p>
        </p:txBody>
      </p:sp>
      <p:sp>
        <p:nvSpPr>
          <p:cNvPr id="2" name="Title 1">
            <a:extLst>
              <a:ext uri="{FF2B5EF4-FFF2-40B4-BE49-F238E27FC236}">
                <a16:creationId xmlns:a16="http://schemas.microsoft.com/office/drawing/2014/main" id="{8F86D53E-8503-495A-882F-5F33AAF491F9}"/>
              </a:ext>
            </a:extLst>
          </p:cNvPr>
          <p:cNvSpPr>
            <a:spLocks noGrp="1"/>
          </p:cNvSpPr>
          <p:nvPr>
            <p:ph type="ctrTitle" hasCustomPrompt="1"/>
          </p:nvPr>
        </p:nvSpPr>
        <p:spPr>
          <a:xfrm>
            <a:off x="156932" y="2588288"/>
            <a:ext cx="7039429" cy="1378856"/>
          </a:xfrm>
          <a:prstGeom prst="rect">
            <a:avLst/>
          </a:prstGeom>
        </p:spPr>
        <p:txBody>
          <a:bodyPr anchor="ctr">
            <a:noAutofit/>
          </a:bodyPr>
          <a:lstStyle>
            <a:lvl1pPr algn="ctr">
              <a:defRPr sz="4800">
                <a:solidFill>
                  <a:schemeClr val="tx1"/>
                </a:solidFill>
              </a:defRPr>
            </a:lvl1pPr>
          </a:lstStyle>
          <a:p>
            <a:r>
              <a:rPr lang="en-US" dirty="0"/>
              <a:t>Title of Presentation</a:t>
            </a:r>
          </a:p>
        </p:txBody>
      </p:sp>
      <p:pic>
        <p:nvPicPr>
          <p:cNvPr id="7" name="Picture 6">
            <a:extLst>
              <a:ext uri="{FF2B5EF4-FFF2-40B4-BE49-F238E27FC236}">
                <a16:creationId xmlns:a16="http://schemas.microsoft.com/office/drawing/2014/main" id="{4D13F6E5-563C-4C0F-BF1B-F26958B12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363" r="-41698" b="-3048"/>
          <a:stretch/>
        </p:blipFill>
        <p:spPr>
          <a:xfrm>
            <a:off x="5634265" y="-231339"/>
            <a:ext cx="12192000" cy="7320678"/>
          </a:xfrm>
          <a:prstGeom prst="parallelogram">
            <a:avLst>
              <a:gd name="adj" fmla="val 48680"/>
            </a:avLst>
          </a:prstGeom>
          <a:effectLst>
            <a:innerShdw blurRad="63500" dist="50800" dir="10800000">
              <a:prstClr val="black">
                <a:alpha val="50000"/>
              </a:prstClr>
            </a:innerShdw>
          </a:effectLst>
        </p:spPr>
      </p:pic>
      <p:cxnSp>
        <p:nvCxnSpPr>
          <p:cNvPr id="10" name="Straight Connector 9">
            <a:extLst>
              <a:ext uri="{FF2B5EF4-FFF2-40B4-BE49-F238E27FC236}">
                <a16:creationId xmlns:a16="http://schemas.microsoft.com/office/drawing/2014/main" id="{F7322014-769A-40DF-B37B-4DA2BD1A742D}"/>
              </a:ext>
            </a:extLst>
          </p:cNvPr>
          <p:cNvCxnSpPr>
            <a:cxnSpLocks/>
          </p:cNvCxnSpPr>
          <p:nvPr/>
        </p:nvCxnSpPr>
        <p:spPr>
          <a:xfrm>
            <a:off x="3280866" y="3804073"/>
            <a:ext cx="7932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4D6C9B70-67CB-48C0-85B7-3C7B59295B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65083" y="720378"/>
            <a:ext cx="1987300" cy="1085090"/>
          </a:xfrm>
          <a:prstGeom prst="rect">
            <a:avLst/>
          </a:prstGeom>
        </p:spPr>
      </p:pic>
    </p:spTree>
    <p:extLst>
      <p:ext uri="{BB962C8B-B14F-4D97-AF65-F5344CB8AC3E}">
        <p14:creationId xmlns:p14="http://schemas.microsoft.com/office/powerpoint/2010/main" val="692563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1070E3-6258-4CD6-8E11-5FCDE169B0E3}"/>
              </a:ext>
            </a:extLst>
          </p:cNvPr>
          <p:cNvSpPr>
            <a:spLocks noGrp="1"/>
          </p:cNvSpPr>
          <p:nvPr>
            <p:ph type="subTitle" idx="1" hasCustomPrompt="1"/>
          </p:nvPr>
        </p:nvSpPr>
        <p:spPr>
          <a:xfrm>
            <a:off x="156930" y="3334877"/>
            <a:ext cx="7039430" cy="1378857"/>
          </a:xfrm>
          <a:prstGeom prst="rect">
            <a:avLst/>
          </a:prstGeom>
        </p:spPr>
        <p:txBody>
          <a:bodyPr anchor="ctr"/>
          <a:lstStyle>
            <a:lvl1pPr marL="0" indent="0" algn="ctr">
              <a:buNone/>
              <a:defRPr sz="2000">
                <a:solidFill>
                  <a:srgbClr val="57585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yyyy</a:t>
            </a:r>
            <a:r>
              <a:rPr lang="en-US" dirty="0"/>
              <a:t>/mm/dd – occasion </a:t>
            </a:r>
          </a:p>
        </p:txBody>
      </p:sp>
      <p:sp>
        <p:nvSpPr>
          <p:cNvPr id="2" name="Title 1">
            <a:extLst>
              <a:ext uri="{FF2B5EF4-FFF2-40B4-BE49-F238E27FC236}">
                <a16:creationId xmlns:a16="http://schemas.microsoft.com/office/drawing/2014/main" id="{8F86D53E-8503-495A-882F-5F33AAF491F9}"/>
              </a:ext>
            </a:extLst>
          </p:cNvPr>
          <p:cNvSpPr>
            <a:spLocks noGrp="1"/>
          </p:cNvSpPr>
          <p:nvPr>
            <p:ph type="ctrTitle" hasCustomPrompt="1"/>
          </p:nvPr>
        </p:nvSpPr>
        <p:spPr>
          <a:xfrm>
            <a:off x="156932" y="2588288"/>
            <a:ext cx="7039429" cy="1378856"/>
          </a:xfrm>
          <a:prstGeom prst="rect">
            <a:avLst/>
          </a:prstGeom>
        </p:spPr>
        <p:txBody>
          <a:bodyPr anchor="ctr">
            <a:noAutofit/>
          </a:bodyPr>
          <a:lstStyle>
            <a:lvl1pPr algn="ctr">
              <a:defRPr sz="4800">
                <a:solidFill>
                  <a:srgbClr val="575859"/>
                </a:solidFill>
              </a:defRPr>
            </a:lvl1pPr>
          </a:lstStyle>
          <a:p>
            <a:r>
              <a:rPr lang="en-US" dirty="0"/>
              <a:t>Title of Presentation</a:t>
            </a:r>
          </a:p>
        </p:txBody>
      </p:sp>
      <p:cxnSp>
        <p:nvCxnSpPr>
          <p:cNvPr id="16" name="Straight Connector 9">
            <a:extLst>
              <a:ext uri="{FF2B5EF4-FFF2-40B4-BE49-F238E27FC236}">
                <a16:creationId xmlns:a16="http://schemas.microsoft.com/office/drawing/2014/main" id="{76CCAD5E-0227-41F6-8289-18E7E0F8C90F}"/>
              </a:ext>
            </a:extLst>
          </p:cNvPr>
          <p:cNvCxnSpPr>
            <a:cxnSpLocks/>
          </p:cNvCxnSpPr>
          <p:nvPr userDrawn="1"/>
        </p:nvCxnSpPr>
        <p:spPr>
          <a:xfrm>
            <a:off x="3280038" y="3740980"/>
            <a:ext cx="793216" cy="0"/>
          </a:xfrm>
          <a:prstGeom prst="line">
            <a:avLst/>
          </a:prstGeom>
          <a:ln w="28575">
            <a:solidFill>
              <a:srgbClr val="32628E"/>
            </a:solidFill>
          </a:ln>
        </p:spPr>
        <p:style>
          <a:lnRef idx="1">
            <a:schemeClr val="accent1"/>
          </a:lnRef>
          <a:fillRef idx="0">
            <a:schemeClr val="accent1"/>
          </a:fillRef>
          <a:effectRef idx="0">
            <a:schemeClr val="accent1"/>
          </a:effectRef>
          <a:fontRef idx="minor">
            <a:schemeClr val="tx1"/>
          </a:fontRef>
        </p:style>
      </p:cxnSp>
      <p:grpSp>
        <p:nvGrpSpPr>
          <p:cNvPr id="19" name="Group 24">
            <a:extLst>
              <a:ext uri="{FF2B5EF4-FFF2-40B4-BE49-F238E27FC236}">
                <a16:creationId xmlns:a16="http://schemas.microsoft.com/office/drawing/2014/main" id="{88863D91-B89E-4109-9E0F-4C9E145BE117}"/>
              </a:ext>
            </a:extLst>
          </p:cNvPr>
          <p:cNvGrpSpPr/>
          <p:nvPr/>
        </p:nvGrpSpPr>
        <p:grpSpPr>
          <a:xfrm>
            <a:off x="749862" y="6280559"/>
            <a:ext cx="4114800" cy="525054"/>
            <a:chOff x="526775" y="6242459"/>
            <a:chExt cx="4114800" cy="525054"/>
          </a:xfrm>
        </p:grpSpPr>
        <p:grpSp>
          <p:nvGrpSpPr>
            <p:cNvPr id="20" name="Group 25">
              <a:extLst>
                <a:ext uri="{FF2B5EF4-FFF2-40B4-BE49-F238E27FC236}">
                  <a16:creationId xmlns:a16="http://schemas.microsoft.com/office/drawing/2014/main" id="{555EF87E-6073-449F-8FFC-9B6106EFA3C2}"/>
                </a:ext>
              </a:extLst>
            </p:cNvPr>
            <p:cNvGrpSpPr/>
            <p:nvPr/>
          </p:nvGrpSpPr>
          <p:grpSpPr>
            <a:xfrm>
              <a:off x="526775" y="6242459"/>
              <a:ext cx="4114800" cy="525054"/>
              <a:chOff x="412453" y="6242459"/>
              <a:chExt cx="4114800" cy="525054"/>
            </a:xfrm>
          </p:grpSpPr>
          <p:sp>
            <p:nvSpPr>
              <p:cNvPr id="22" name="Date Placeholder 3">
                <a:extLst>
                  <a:ext uri="{FF2B5EF4-FFF2-40B4-BE49-F238E27FC236}">
                    <a16:creationId xmlns:a16="http://schemas.microsoft.com/office/drawing/2014/main" id="{DA3B514C-E149-4E81-BBB8-41EA0E9D5458}"/>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23" name="Footer Placeholder 4">
                <a:extLst>
                  <a:ext uri="{FF2B5EF4-FFF2-40B4-BE49-F238E27FC236}">
                    <a16:creationId xmlns:a16="http://schemas.microsoft.com/office/drawing/2014/main" id="{FE50AA3F-2ADF-46BB-A6ED-4E3BC1B9C18D}"/>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21" name="Straight Connector 26">
              <a:extLst>
                <a:ext uri="{FF2B5EF4-FFF2-40B4-BE49-F238E27FC236}">
                  <a16:creationId xmlns:a16="http://schemas.microsoft.com/office/drawing/2014/main" id="{16F78B04-98B2-4147-9F91-9117326D6361}"/>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pic>
        <p:nvPicPr>
          <p:cNvPr id="12" name="Grafik 11">
            <a:extLst>
              <a:ext uri="{FF2B5EF4-FFF2-40B4-BE49-F238E27FC236}">
                <a16:creationId xmlns:a16="http://schemas.microsoft.com/office/drawing/2014/main" id="{5D77251C-36E4-449C-AE56-8BAAEAA756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417266376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BCAD83-9E7D-4735-86EF-D6D38BBCD8AC}"/>
              </a:ext>
            </a:extLst>
          </p:cNvPr>
          <p:cNvSpPr/>
          <p:nvPr userDrawn="1"/>
        </p:nvSpPr>
        <p:spPr>
          <a:xfrm>
            <a:off x="0" y="6212792"/>
            <a:ext cx="12192000" cy="6452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Firmen</a:t>
                </a:r>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 </a:t>
                </a:r>
                <a:r>
                  <a:rPr lang="en-US"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Präsentation</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a:t>
                </a:r>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 GmbH</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4" name="Grafik 13">
            <a:extLst>
              <a:ext uri="{FF2B5EF4-FFF2-40B4-BE49-F238E27FC236}">
                <a16:creationId xmlns:a16="http://schemas.microsoft.com/office/drawing/2014/main" id="{F4B281F9-9653-45D5-8E88-AFA0C3D481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285299819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Benutzerdefiniertes Layou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BCAD83-9E7D-4735-86EF-D6D38BBCD8AC}"/>
              </a:ext>
            </a:extLst>
          </p:cNvPr>
          <p:cNvSpPr/>
          <p:nvPr userDrawn="1"/>
        </p:nvSpPr>
        <p:spPr>
          <a:xfrm>
            <a:off x="0" y="6212793"/>
            <a:ext cx="12192000" cy="645208"/>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Firmen</a:t>
                </a:r>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 </a:t>
                </a:r>
                <a:r>
                  <a:rPr lang="en-US"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Präsentation</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a:t>
                </a:r>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 GmbH</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4" name="Grafik 13">
            <a:extLst>
              <a:ext uri="{FF2B5EF4-FFF2-40B4-BE49-F238E27FC236}">
                <a16:creationId xmlns:a16="http://schemas.microsoft.com/office/drawing/2014/main" id="{F4B281F9-9653-45D5-8E88-AFA0C3D481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18361373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2" name="Grafik 11">
            <a:extLst>
              <a:ext uri="{FF2B5EF4-FFF2-40B4-BE49-F238E27FC236}">
                <a16:creationId xmlns:a16="http://schemas.microsoft.com/office/drawing/2014/main" id="{00EF38A2-CE14-48B5-9561-42D67A5BC1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32642363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Benutzerdefiniertes Layout">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C5F1241-26D6-4527-AE79-C7B02D922DB9}"/>
              </a:ext>
            </a:extLst>
          </p:cNvPr>
          <p:cNvSpPr/>
          <p:nvPr userDrawn="1"/>
        </p:nvSpPr>
        <p:spPr>
          <a:xfrm>
            <a:off x="0" y="6212793"/>
            <a:ext cx="12192000" cy="645208"/>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sp>
        <p:nvSpPr>
          <p:cNvPr id="12" name="Content Placeholder 2">
            <a:extLst>
              <a:ext uri="{FF2B5EF4-FFF2-40B4-BE49-F238E27FC236}">
                <a16:creationId xmlns:a16="http://schemas.microsoft.com/office/drawing/2014/main" id="{029D23F2-A0AD-481B-B173-BE2B2DEC1300}"/>
              </a:ext>
            </a:extLst>
          </p:cNvPr>
          <p:cNvSpPr>
            <a:spLocks noGrp="1"/>
          </p:cNvSpPr>
          <p:nvPr>
            <p:ph sz="half" idx="13" hasCustomPrompt="1"/>
          </p:nvPr>
        </p:nvSpPr>
        <p:spPr>
          <a:xfrm>
            <a:off x="230188" y="1028826"/>
            <a:ext cx="11626850" cy="5123080"/>
          </a:xfrm>
          <a:prstGeom prst="rect">
            <a:avLst/>
          </a:prstGeom>
        </p:spPr>
        <p:txBody>
          <a:bodyPr/>
          <a:lstStyle>
            <a:lvl1pPr>
              <a:lnSpc>
                <a:spcPct val="100000"/>
              </a:lnSpc>
              <a:spcBef>
                <a:spcPts val="600"/>
              </a:spcBef>
              <a:spcAft>
                <a:spcPts val="600"/>
              </a:spcAft>
              <a:buClr>
                <a:srgbClr val="32628E"/>
              </a:buClr>
              <a:defRPr/>
            </a:lvl1pPr>
            <a:lvl2pPr>
              <a:lnSpc>
                <a:spcPct val="100000"/>
              </a:lnSpc>
              <a:spcBef>
                <a:spcPts val="600"/>
              </a:spcBef>
              <a:spcAft>
                <a:spcPts val="600"/>
              </a:spcAft>
              <a:buClr>
                <a:srgbClr val="32628E"/>
              </a:buClr>
              <a:defRPr/>
            </a:lvl2pPr>
            <a:lvl3pPr>
              <a:lnSpc>
                <a:spcPct val="100000"/>
              </a:lnSpc>
              <a:spcBef>
                <a:spcPts val="600"/>
              </a:spcBef>
              <a:spcAft>
                <a:spcPts val="600"/>
              </a:spcAft>
              <a:buClr>
                <a:srgbClr val="32628E"/>
              </a:buClr>
              <a:defRPr/>
            </a:lvl3pPr>
            <a:lvl4pPr>
              <a:lnSpc>
                <a:spcPct val="100000"/>
              </a:lnSpc>
              <a:spcBef>
                <a:spcPts val="600"/>
              </a:spcBef>
              <a:spcAft>
                <a:spcPts val="600"/>
              </a:spcAft>
              <a:buClr>
                <a:srgbClr val="32628E"/>
              </a:buClr>
              <a:defRPr/>
            </a:lvl4pPr>
            <a:lvl5pPr>
              <a:lnSpc>
                <a:spcPct val="100000"/>
              </a:lnSpc>
              <a:spcBef>
                <a:spcPts val="600"/>
              </a:spcBef>
              <a:spcAft>
                <a:spcPts val="600"/>
              </a:spcAft>
              <a:buClr>
                <a:srgbClr val="32628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fik 12">
            <a:extLst>
              <a:ext uri="{FF2B5EF4-FFF2-40B4-BE49-F238E27FC236}">
                <a16:creationId xmlns:a16="http://schemas.microsoft.com/office/drawing/2014/main" id="{83E4583B-32DF-4043-AA3C-7B2EED0C80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696554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3" name="TextBox 17">
            <a:extLst>
              <a:ext uri="{FF2B5EF4-FFF2-40B4-BE49-F238E27FC236}">
                <a16:creationId xmlns:a16="http://schemas.microsoft.com/office/drawing/2014/main" id="{DB6267E3-0FD6-00FC-E3EF-73D2868EB694}"/>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4" name="TextBox 17">
            <a:extLst>
              <a:ext uri="{FF2B5EF4-FFF2-40B4-BE49-F238E27FC236}">
                <a16:creationId xmlns:a16="http://schemas.microsoft.com/office/drawing/2014/main" id="{19ADBA31-D697-EC8C-F6F2-F3259EF72257}"/>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2979027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spaltig Aufzählung/Tabelle etc.">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E840F07-3B20-44AF-ADCC-E7A3622010D4}"/>
              </a:ext>
            </a:extLst>
          </p:cNvPr>
          <p:cNvSpPr/>
          <p:nvPr userDrawn="1"/>
        </p:nvSpPr>
        <p:spPr>
          <a:xfrm>
            <a:off x="0" y="6212793"/>
            <a:ext cx="12192000" cy="645208"/>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Content Placeholder 2">
            <a:extLst>
              <a:ext uri="{FF2B5EF4-FFF2-40B4-BE49-F238E27FC236}">
                <a16:creationId xmlns:a16="http://schemas.microsoft.com/office/drawing/2014/main" id="{9FCF8652-66BE-46B8-AC33-D7F2B8073C58}"/>
              </a:ext>
            </a:extLst>
          </p:cNvPr>
          <p:cNvSpPr>
            <a:spLocks noGrp="1"/>
          </p:cNvSpPr>
          <p:nvPr>
            <p:ph sz="half" idx="10" hasCustomPrompt="1"/>
          </p:nvPr>
        </p:nvSpPr>
        <p:spPr>
          <a:xfrm>
            <a:off x="6250192" y="1025260"/>
            <a:ext cx="5606846" cy="4351338"/>
          </a:xfrm>
          <a:prstGeom prst="rect">
            <a:avLst/>
          </a:prstGeom>
        </p:spPr>
        <p:txBody>
          <a:bodyPr/>
          <a:lstStyle>
            <a:lvl1pPr>
              <a:lnSpc>
                <a:spcPct val="100000"/>
              </a:lnSpc>
              <a:spcBef>
                <a:spcPts val="600"/>
              </a:spcBef>
              <a:spcAft>
                <a:spcPts val="600"/>
              </a:spcAft>
              <a:buClr>
                <a:srgbClr val="32628E"/>
              </a:buClr>
              <a:defRPr/>
            </a:lvl1pPr>
            <a:lvl2pPr>
              <a:buClr>
                <a:srgbClr val="32628E"/>
              </a:buClr>
              <a:defRPr/>
            </a:lvl2pPr>
            <a:lvl3pPr>
              <a:buClr>
                <a:srgbClr val="32628E"/>
              </a:buClr>
              <a:defRPr/>
            </a:lvl3pPr>
            <a:lvl4pPr>
              <a:buClr>
                <a:srgbClr val="32628E"/>
              </a:buClr>
              <a:defRPr/>
            </a:lvl4pPr>
            <a:lvl5pPr>
              <a:buClr>
                <a:srgbClr val="32628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1B52BC8A-B236-4BCF-BDBC-2F79C0F8AE3E}"/>
              </a:ext>
            </a:extLst>
          </p:cNvPr>
          <p:cNvSpPr>
            <a:spLocks noGrp="1"/>
          </p:cNvSpPr>
          <p:nvPr>
            <p:ph sz="half" idx="11" hasCustomPrompt="1"/>
          </p:nvPr>
        </p:nvSpPr>
        <p:spPr>
          <a:xfrm>
            <a:off x="239713" y="1025260"/>
            <a:ext cx="5606846" cy="4351338"/>
          </a:xfrm>
          <a:prstGeom prst="rect">
            <a:avLst/>
          </a:prstGeom>
        </p:spPr>
        <p:txBody>
          <a:bodyPr/>
          <a:lstStyle>
            <a:lvl1pPr>
              <a:lnSpc>
                <a:spcPct val="100000"/>
              </a:lnSpc>
              <a:spcBef>
                <a:spcPts val="600"/>
              </a:spcBef>
              <a:spcAft>
                <a:spcPts val="600"/>
              </a:spcAft>
              <a:buClr>
                <a:srgbClr val="32628E"/>
              </a:buClr>
              <a:defRPr/>
            </a:lvl1pPr>
            <a:lvl2pPr>
              <a:lnSpc>
                <a:spcPct val="100000"/>
              </a:lnSpc>
              <a:spcBef>
                <a:spcPts val="600"/>
              </a:spcBef>
              <a:spcAft>
                <a:spcPts val="600"/>
              </a:spcAft>
              <a:buClr>
                <a:srgbClr val="32628E"/>
              </a:buClr>
              <a:defRPr/>
            </a:lvl2pPr>
            <a:lvl3pPr>
              <a:lnSpc>
                <a:spcPct val="100000"/>
              </a:lnSpc>
              <a:spcBef>
                <a:spcPts val="600"/>
              </a:spcBef>
              <a:spcAft>
                <a:spcPts val="600"/>
              </a:spcAft>
              <a:buClr>
                <a:srgbClr val="32628E"/>
              </a:buClr>
              <a:defRPr/>
            </a:lvl3pPr>
            <a:lvl4pPr>
              <a:lnSpc>
                <a:spcPct val="100000"/>
              </a:lnSpc>
              <a:spcBef>
                <a:spcPts val="600"/>
              </a:spcBef>
              <a:spcAft>
                <a:spcPts val="600"/>
              </a:spcAft>
              <a:buClr>
                <a:srgbClr val="32628E"/>
              </a:buClr>
              <a:defRPr/>
            </a:lvl4pPr>
            <a:lvl5pPr>
              <a:lnSpc>
                <a:spcPct val="100000"/>
              </a:lnSpc>
              <a:spcBef>
                <a:spcPts val="600"/>
              </a:spcBef>
              <a:spcAft>
                <a:spcPts val="600"/>
              </a:spcAft>
              <a:buClr>
                <a:srgbClr val="32628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el 14">
            <a:extLst>
              <a:ext uri="{FF2B5EF4-FFF2-40B4-BE49-F238E27FC236}">
                <a16:creationId xmlns:a16="http://schemas.microsoft.com/office/drawing/2014/main" id="{4063EC23-2191-4EA5-83CF-F7A0F5819523}"/>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3" name="Grafik 12">
            <a:extLst>
              <a:ext uri="{FF2B5EF4-FFF2-40B4-BE49-F238E27FC236}">
                <a16:creationId xmlns:a16="http://schemas.microsoft.com/office/drawing/2014/main" id="{D2F38683-FEF9-47CB-A89B-3C3AF0BC0B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37789943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701FDEA-AF4E-4566-9D66-2AD62456FF8C}"/>
              </a:ext>
            </a:extLst>
          </p:cNvPr>
          <p:cNvSpPr/>
          <p:nvPr userDrawn="1"/>
        </p:nvSpPr>
        <p:spPr>
          <a:xfrm>
            <a:off x="0" y="6212793"/>
            <a:ext cx="12192000" cy="645208"/>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2" name="Picture Placeholder 2">
            <a:extLst>
              <a:ext uri="{FF2B5EF4-FFF2-40B4-BE49-F238E27FC236}">
                <a16:creationId xmlns:a16="http://schemas.microsoft.com/office/drawing/2014/main" id="{F69BC730-5824-40CB-A48D-FBA79321E53E}"/>
              </a:ext>
            </a:extLst>
          </p:cNvPr>
          <p:cNvSpPr>
            <a:spLocks noGrp="1"/>
          </p:cNvSpPr>
          <p:nvPr>
            <p:ph type="pic" idx="1"/>
          </p:nvPr>
        </p:nvSpPr>
        <p:spPr>
          <a:xfrm>
            <a:off x="5922236" y="1025260"/>
            <a:ext cx="5934802" cy="50419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itel 14">
            <a:extLst>
              <a:ext uri="{FF2B5EF4-FFF2-40B4-BE49-F238E27FC236}">
                <a16:creationId xmlns:a16="http://schemas.microsoft.com/office/drawing/2014/main" id="{0FD50F2A-57A9-40DC-9FC9-69730E7F3AAB}"/>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sp>
        <p:nvSpPr>
          <p:cNvPr id="17" name="Content Placeholder 2">
            <a:extLst>
              <a:ext uri="{FF2B5EF4-FFF2-40B4-BE49-F238E27FC236}">
                <a16:creationId xmlns:a16="http://schemas.microsoft.com/office/drawing/2014/main" id="{67E002F0-2ED0-4E4F-B7C8-134EC5D2449F}"/>
              </a:ext>
            </a:extLst>
          </p:cNvPr>
          <p:cNvSpPr>
            <a:spLocks noGrp="1"/>
          </p:cNvSpPr>
          <p:nvPr>
            <p:ph sz="half" idx="11" hasCustomPrompt="1"/>
          </p:nvPr>
        </p:nvSpPr>
        <p:spPr>
          <a:xfrm>
            <a:off x="239713" y="1025260"/>
            <a:ext cx="5545790" cy="5032640"/>
          </a:xfrm>
          <a:prstGeom prst="rect">
            <a:avLst/>
          </a:prstGeom>
        </p:spPr>
        <p:txBody>
          <a:bodyPr/>
          <a:lstStyle>
            <a:lvl1pPr>
              <a:lnSpc>
                <a:spcPct val="100000"/>
              </a:lnSpc>
              <a:spcBef>
                <a:spcPts val="600"/>
              </a:spcBef>
              <a:spcAft>
                <a:spcPts val="600"/>
              </a:spcAft>
              <a:buClr>
                <a:srgbClr val="32628E"/>
              </a:buClr>
              <a:defRPr/>
            </a:lvl1pPr>
            <a:lvl2pPr>
              <a:lnSpc>
                <a:spcPct val="100000"/>
              </a:lnSpc>
              <a:spcBef>
                <a:spcPts val="600"/>
              </a:spcBef>
              <a:spcAft>
                <a:spcPts val="600"/>
              </a:spcAft>
              <a:buClr>
                <a:srgbClr val="32628E"/>
              </a:buClr>
              <a:defRPr/>
            </a:lvl2pPr>
            <a:lvl3pPr>
              <a:lnSpc>
                <a:spcPct val="100000"/>
              </a:lnSpc>
              <a:spcBef>
                <a:spcPts val="600"/>
              </a:spcBef>
              <a:spcAft>
                <a:spcPts val="600"/>
              </a:spcAft>
              <a:buClr>
                <a:srgbClr val="32628E"/>
              </a:buClr>
              <a:defRPr/>
            </a:lvl3pPr>
            <a:lvl4pPr>
              <a:lnSpc>
                <a:spcPct val="100000"/>
              </a:lnSpc>
              <a:spcBef>
                <a:spcPts val="600"/>
              </a:spcBef>
              <a:spcAft>
                <a:spcPts val="600"/>
              </a:spcAft>
              <a:buClr>
                <a:srgbClr val="32628E"/>
              </a:buClr>
              <a:defRPr/>
            </a:lvl4pPr>
            <a:lvl5pPr>
              <a:lnSpc>
                <a:spcPct val="100000"/>
              </a:lnSpc>
              <a:spcBef>
                <a:spcPts val="600"/>
              </a:spcBef>
              <a:spcAft>
                <a:spcPts val="600"/>
              </a:spcAft>
              <a:buClr>
                <a:srgbClr val="32628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rafik 13">
            <a:extLst>
              <a:ext uri="{FF2B5EF4-FFF2-40B4-BE49-F238E27FC236}">
                <a16:creationId xmlns:a16="http://schemas.microsoft.com/office/drawing/2014/main" id="{730AAF04-F2EE-43EA-BB33-F86414A66F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230430895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Firmenpräsentation</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err="1">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a:t>
                </a:r>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 GmbH</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2" name="Grafik 11">
            <a:extLst>
              <a:ext uri="{FF2B5EF4-FFF2-40B4-BE49-F238E27FC236}">
                <a16:creationId xmlns:a16="http://schemas.microsoft.com/office/drawing/2014/main" id="{D792F62B-9B7C-4FDD-9F71-17983DE734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35181277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6B71E2E3-6FF4-4ACB-8032-104ED7C1201F}"/>
              </a:ext>
            </a:extLst>
          </p:cNvPr>
          <p:cNvGrpSpPr/>
          <p:nvPr/>
        </p:nvGrpSpPr>
        <p:grpSpPr>
          <a:xfrm>
            <a:off x="749862" y="6280559"/>
            <a:ext cx="4114800" cy="525054"/>
            <a:chOff x="526775" y="6242459"/>
            <a:chExt cx="4114800" cy="525054"/>
          </a:xfrm>
        </p:grpSpPr>
        <p:grpSp>
          <p:nvGrpSpPr>
            <p:cNvPr id="8" name="Group 25">
              <a:extLst>
                <a:ext uri="{FF2B5EF4-FFF2-40B4-BE49-F238E27FC236}">
                  <a16:creationId xmlns:a16="http://schemas.microsoft.com/office/drawing/2014/main" id="{F36CE099-3AC6-4BF3-8EFE-7129D1658B19}"/>
                </a:ext>
              </a:extLst>
            </p:cNvPr>
            <p:cNvGrpSpPr/>
            <p:nvPr/>
          </p:nvGrpSpPr>
          <p:grpSpPr>
            <a:xfrm>
              <a:off x="526775" y="6242459"/>
              <a:ext cx="4114800" cy="525054"/>
              <a:chOff x="412453" y="6242459"/>
              <a:chExt cx="4114800" cy="525054"/>
            </a:xfrm>
          </p:grpSpPr>
          <p:sp>
            <p:nvSpPr>
              <p:cNvPr id="10" name="Date Placeholder 3">
                <a:extLst>
                  <a:ext uri="{FF2B5EF4-FFF2-40B4-BE49-F238E27FC236}">
                    <a16:creationId xmlns:a16="http://schemas.microsoft.com/office/drawing/2014/main" id="{6499B58E-CF0F-4B41-ACE2-FFF4263F7450}"/>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11" name="Footer Placeholder 4">
                <a:extLst>
                  <a:ext uri="{FF2B5EF4-FFF2-40B4-BE49-F238E27FC236}">
                    <a16:creationId xmlns:a16="http://schemas.microsoft.com/office/drawing/2014/main" id="{0ECFACED-BCC4-4DEE-BF59-A39B51110E5C}"/>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9" name="Straight Connector 26">
              <a:extLst>
                <a:ext uri="{FF2B5EF4-FFF2-40B4-BE49-F238E27FC236}">
                  <a16:creationId xmlns:a16="http://schemas.microsoft.com/office/drawing/2014/main" id="{EA1EEFD5-8EBD-44AF-9CBC-57E0F2AF65DF}"/>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sp>
        <p:nvSpPr>
          <p:cNvPr id="13" name="Content Placeholder 2">
            <a:extLst>
              <a:ext uri="{FF2B5EF4-FFF2-40B4-BE49-F238E27FC236}">
                <a16:creationId xmlns:a16="http://schemas.microsoft.com/office/drawing/2014/main" id="{9A17B4CE-2FA9-40AB-ABAF-45A5A14A22CD}"/>
              </a:ext>
            </a:extLst>
          </p:cNvPr>
          <p:cNvSpPr>
            <a:spLocks noGrp="1"/>
          </p:cNvSpPr>
          <p:nvPr>
            <p:ph sz="half" idx="10"/>
          </p:nvPr>
        </p:nvSpPr>
        <p:spPr>
          <a:xfrm>
            <a:off x="230188" y="1031534"/>
            <a:ext cx="11626850" cy="5123080"/>
          </a:xfrm>
          <a:prstGeom prst="rect">
            <a:avLst/>
          </a:prstGeom>
        </p:spPr>
        <p:txBody>
          <a:bodyPr/>
          <a:lstStyle>
            <a:lvl1pPr>
              <a:lnSpc>
                <a:spcPct val="100000"/>
              </a:lnSpc>
              <a:spcBef>
                <a:spcPts val="600"/>
              </a:spcBef>
              <a:spcAft>
                <a:spcPts val="600"/>
              </a:spcAft>
              <a:buClr>
                <a:srgbClr val="32628E"/>
              </a:buClr>
              <a:defRPr/>
            </a:lvl1pPr>
            <a:lvl2pPr>
              <a:lnSpc>
                <a:spcPct val="100000"/>
              </a:lnSpc>
              <a:spcBef>
                <a:spcPts val="600"/>
              </a:spcBef>
              <a:spcAft>
                <a:spcPts val="600"/>
              </a:spcAft>
              <a:buClr>
                <a:srgbClr val="32628E"/>
              </a:buClr>
              <a:defRPr/>
            </a:lvl2pPr>
            <a:lvl3pPr>
              <a:lnSpc>
                <a:spcPct val="100000"/>
              </a:lnSpc>
              <a:spcBef>
                <a:spcPts val="600"/>
              </a:spcBef>
              <a:spcAft>
                <a:spcPts val="600"/>
              </a:spcAft>
              <a:buClr>
                <a:srgbClr val="32628E"/>
              </a:buClr>
              <a:defRPr/>
            </a:lvl3pPr>
            <a:lvl4pPr>
              <a:lnSpc>
                <a:spcPct val="100000"/>
              </a:lnSpc>
              <a:spcBef>
                <a:spcPts val="600"/>
              </a:spcBef>
              <a:spcAft>
                <a:spcPts val="600"/>
              </a:spcAft>
              <a:buClr>
                <a:srgbClr val="32628E"/>
              </a:buClr>
              <a:defRPr/>
            </a:lvl4pPr>
            <a:lvl5pPr>
              <a:lnSpc>
                <a:spcPct val="100000"/>
              </a:lnSpc>
              <a:spcBef>
                <a:spcPts val="600"/>
              </a:spcBef>
              <a:spcAft>
                <a:spcPts val="600"/>
              </a:spcAft>
              <a:buClr>
                <a:srgbClr val="32628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el 14">
            <a:extLst>
              <a:ext uri="{FF2B5EF4-FFF2-40B4-BE49-F238E27FC236}">
                <a16:creationId xmlns:a16="http://schemas.microsoft.com/office/drawing/2014/main" id="{7DAB44D0-8BC5-4777-A3D0-E6858426AE28}"/>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pic>
        <p:nvPicPr>
          <p:cNvPr id="12" name="Grafik 11">
            <a:extLst>
              <a:ext uri="{FF2B5EF4-FFF2-40B4-BE49-F238E27FC236}">
                <a16:creationId xmlns:a16="http://schemas.microsoft.com/office/drawing/2014/main" id="{9713E761-53F2-491C-B2D6-DBF06D034C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2896095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6B3CCC9A-36D5-42FD-8880-829E5EB8520C}"/>
              </a:ext>
            </a:extLst>
          </p:cNvPr>
          <p:cNvSpPr>
            <a:spLocks noGrp="1"/>
          </p:cNvSpPr>
          <p:nvPr>
            <p:ph type="title"/>
          </p:nvPr>
        </p:nvSpPr>
        <p:spPr>
          <a:xfrm>
            <a:off x="238125" y="-170872"/>
            <a:ext cx="10515600" cy="1325563"/>
          </a:xfrm>
        </p:spPr>
        <p:txBody>
          <a:bodyPr>
            <a:normAutofit/>
          </a:bodyPr>
          <a:lstStyle>
            <a:lvl1pPr>
              <a:defRPr sz="3600">
                <a:solidFill>
                  <a:srgbClr val="32628E"/>
                </a:solidFill>
              </a:defRPr>
            </a:lvl1pPr>
          </a:lstStyle>
          <a:p>
            <a:r>
              <a:rPr lang="de-DE" dirty="0"/>
              <a:t>Mastertitelformat bearbeiten</a:t>
            </a:r>
          </a:p>
        </p:txBody>
      </p:sp>
      <p:grpSp>
        <p:nvGrpSpPr>
          <p:cNvPr id="23" name="Group 24">
            <a:extLst>
              <a:ext uri="{FF2B5EF4-FFF2-40B4-BE49-F238E27FC236}">
                <a16:creationId xmlns:a16="http://schemas.microsoft.com/office/drawing/2014/main" id="{ABCD0866-C6B4-4102-AB59-A44060ACC8E6}"/>
              </a:ext>
            </a:extLst>
          </p:cNvPr>
          <p:cNvGrpSpPr/>
          <p:nvPr/>
        </p:nvGrpSpPr>
        <p:grpSpPr>
          <a:xfrm>
            <a:off x="752795" y="6283486"/>
            <a:ext cx="4114800" cy="525054"/>
            <a:chOff x="526775" y="6242459"/>
            <a:chExt cx="4114800" cy="525054"/>
          </a:xfrm>
        </p:grpSpPr>
        <p:grpSp>
          <p:nvGrpSpPr>
            <p:cNvPr id="24" name="Group 25">
              <a:extLst>
                <a:ext uri="{FF2B5EF4-FFF2-40B4-BE49-F238E27FC236}">
                  <a16:creationId xmlns:a16="http://schemas.microsoft.com/office/drawing/2014/main" id="{395E7817-01B3-41B4-89FB-B8939135AF3C}"/>
                </a:ext>
              </a:extLst>
            </p:cNvPr>
            <p:cNvGrpSpPr/>
            <p:nvPr/>
          </p:nvGrpSpPr>
          <p:grpSpPr>
            <a:xfrm>
              <a:off x="526775" y="6242459"/>
              <a:ext cx="4114800" cy="525054"/>
              <a:chOff x="412453" y="6242459"/>
              <a:chExt cx="4114800" cy="525054"/>
            </a:xfrm>
          </p:grpSpPr>
          <p:sp>
            <p:nvSpPr>
              <p:cNvPr id="26" name="Date Placeholder 3">
                <a:extLst>
                  <a:ext uri="{FF2B5EF4-FFF2-40B4-BE49-F238E27FC236}">
                    <a16:creationId xmlns:a16="http://schemas.microsoft.com/office/drawing/2014/main" id="{FD20F4E1-D309-4EA2-8889-60816A288872}"/>
                  </a:ext>
                </a:extLst>
              </p:cNvPr>
              <p:cNvSpPr txBox="1">
                <a:spLocks/>
              </p:cNvSpPr>
              <p:nvPr/>
            </p:nvSpPr>
            <p:spPr>
              <a:xfrm>
                <a:off x="418160" y="640238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Company Presentation</a:t>
                </a:r>
              </a:p>
            </p:txBody>
          </p:sp>
          <p:sp>
            <p:nvSpPr>
              <p:cNvPr id="27" name="Footer Placeholder 4">
                <a:extLst>
                  <a:ext uri="{FF2B5EF4-FFF2-40B4-BE49-F238E27FC236}">
                    <a16:creationId xmlns:a16="http://schemas.microsoft.com/office/drawing/2014/main" id="{AC56F379-FF75-412D-847D-CED0CB3F049B}"/>
                  </a:ext>
                </a:extLst>
              </p:cNvPr>
              <p:cNvSpPr txBox="1">
                <a:spLocks/>
              </p:cNvSpPr>
              <p:nvPr/>
            </p:nvSpPr>
            <p:spPr>
              <a:xfrm>
                <a:off x="412453" y="6242459"/>
                <a:ext cx="41148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rgbClr val="18263E"/>
                    </a:solidFill>
                    <a:latin typeface="Bahnschrift" panose="020B05020402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rPr>
                  <a:t>Magnetec Group</a:t>
                </a:r>
                <a:endParaRPr lang="en-US" sz="1000" dirty="0">
                  <a:solidFill>
                    <a:srgbClr val="575859"/>
                  </a:solidFill>
                  <a:latin typeface="Century Gothic" panose="020B0502020202020204" pitchFamily="34" charset="0"/>
                  <a:ea typeface="Malgun Gothic Semilight" panose="020B0502040204020203" pitchFamily="34" charset="-128"/>
                  <a:cs typeface="Malgun Gothic Semilight" panose="020B0502040204020203" pitchFamily="34" charset="-128"/>
                </a:endParaRPr>
              </a:p>
            </p:txBody>
          </p:sp>
        </p:grpSp>
        <p:cxnSp>
          <p:nvCxnSpPr>
            <p:cNvPr id="25" name="Straight Connector 26">
              <a:extLst>
                <a:ext uri="{FF2B5EF4-FFF2-40B4-BE49-F238E27FC236}">
                  <a16:creationId xmlns:a16="http://schemas.microsoft.com/office/drawing/2014/main" id="{54010C9F-FAFC-41D2-B108-D115C9D2AAE6}"/>
                </a:ext>
              </a:extLst>
            </p:cNvPr>
            <p:cNvCxnSpPr>
              <a:cxnSpLocks/>
            </p:cNvCxnSpPr>
            <p:nvPr/>
          </p:nvCxnSpPr>
          <p:spPr>
            <a:xfrm>
              <a:off x="527154" y="6380267"/>
              <a:ext cx="0" cy="274714"/>
            </a:xfrm>
            <a:prstGeom prst="line">
              <a:avLst/>
            </a:prstGeom>
            <a:ln>
              <a:solidFill>
                <a:srgbClr val="575859"/>
              </a:solidFill>
            </a:ln>
          </p:spPr>
          <p:style>
            <a:lnRef idx="1">
              <a:schemeClr val="accent1"/>
            </a:lnRef>
            <a:fillRef idx="0">
              <a:schemeClr val="accent1"/>
            </a:fillRef>
            <a:effectRef idx="0">
              <a:schemeClr val="accent1"/>
            </a:effectRef>
            <a:fontRef idx="minor">
              <a:schemeClr val="tx1"/>
            </a:fontRef>
          </p:style>
        </p:cxnSp>
      </p:grpSp>
      <p:pic>
        <p:nvPicPr>
          <p:cNvPr id="11" name="Grafik 10">
            <a:extLst>
              <a:ext uri="{FF2B5EF4-FFF2-40B4-BE49-F238E27FC236}">
                <a16:creationId xmlns:a16="http://schemas.microsoft.com/office/drawing/2014/main" id="{11032CB3-C034-438C-84B3-C3C8E1401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193" y="6380049"/>
            <a:ext cx="343636" cy="345600"/>
          </a:xfrm>
          <a:prstGeom prst="rect">
            <a:avLst/>
          </a:prstGeom>
        </p:spPr>
      </p:pic>
    </p:spTree>
    <p:extLst>
      <p:ext uri="{BB962C8B-B14F-4D97-AF65-F5344CB8AC3E}">
        <p14:creationId xmlns:p14="http://schemas.microsoft.com/office/powerpoint/2010/main" val="56605798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87">
          <p15:clr>
            <a:srgbClr val="FBAE40"/>
          </p15:clr>
        </p15:guide>
        <p15:guide id="2" pos="211">
          <p15:clr>
            <a:srgbClr val="FBAE40"/>
          </p15:clr>
        </p15:guide>
        <p15:guide id="3" pos="7469">
          <p15:clr>
            <a:srgbClr val="FBAE40"/>
          </p15:clr>
        </p15:guide>
        <p15:guide id="4" orient="horz" pos="4224">
          <p15:clr>
            <a:srgbClr val="FBAE40"/>
          </p15:clr>
        </p15:guide>
        <p15:guide id="5" orient="horz" pos="4020">
          <p15:clr>
            <a:srgbClr val="FBAE40"/>
          </p15:clr>
        </p15:guide>
        <p15:guide id="6" orient="horz" pos="3816">
          <p15:clr>
            <a:srgbClr val="FBAE40"/>
          </p15:clr>
        </p15:guide>
        <p15:guide id="7" orient="horz" pos="414">
          <p15:clr>
            <a:srgbClr val="FBAE40"/>
          </p15:clr>
        </p15:guide>
        <p15:guide id="8" orient="horz" pos="6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10" name="직사각형 4">
            <a:extLst>
              <a:ext uri="{FF2B5EF4-FFF2-40B4-BE49-F238E27FC236}">
                <a16:creationId xmlns:a16="http://schemas.microsoft.com/office/drawing/2014/main" id="{47E188E9-C7C4-4DE9-8F74-95814BA3B4E6}"/>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11" name="Grafik 10">
            <a:extLst>
              <a:ext uri="{FF2B5EF4-FFF2-40B4-BE49-F238E27FC236}">
                <a16:creationId xmlns:a16="http://schemas.microsoft.com/office/drawing/2014/main" id="{BCE645C5-828F-44D7-9DFA-B7AE1CCB3BB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12" name="TextBox 17">
            <a:extLst>
              <a:ext uri="{FF2B5EF4-FFF2-40B4-BE49-F238E27FC236}">
                <a16:creationId xmlns:a16="http://schemas.microsoft.com/office/drawing/2014/main" id="{FD04ED12-8027-4D26-8F71-1E891971069B}"/>
              </a:ext>
            </a:extLst>
          </p:cNvPr>
          <p:cNvSpPr txBox="1"/>
          <p:nvPr userDrawn="1"/>
        </p:nvSpPr>
        <p:spPr>
          <a:xfrm>
            <a:off x="759881" y="6443898"/>
            <a:ext cx="3778867" cy="276999"/>
          </a:xfrm>
          <a:prstGeom prst="rect">
            <a:avLst/>
          </a:prstGeom>
          <a:noFill/>
        </p:spPr>
        <p:txBody>
          <a:bodyPr wrap="square" rtlCol="0" anchor="ctr" anchorCtr="0">
            <a:spAutoFit/>
          </a:bodyPr>
          <a:lstStyle/>
          <a:p>
            <a:r>
              <a:rPr lang="de-DE" altLang="ko-KR" sz="1200" dirty="0">
                <a:solidFill>
                  <a:schemeClr val="bg1"/>
                </a:solidFill>
                <a:latin typeface="Century Gothic" panose="020B0502020202020204" pitchFamily="34" charset="0"/>
              </a:rPr>
              <a:t>Magnetec GmbH  I  Company </a:t>
            </a:r>
            <a:r>
              <a:rPr lang="de-DE" altLang="ko-KR" sz="1200" dirty="0" err="1">
                <a:solidFill>
                  <a:schemeClr val="bg1"/>
                </a:solidFill>
                <a:latin typeface="Century Gothic" panose="020B0502020202020204" pitchFamily="34" charset="0"/>
              </a:rPr>
              <a:t>presentation</a:t>
            </a:r>
            <a:endParaRPr lang="en-US" altLang="ko-KR" sz="1200" dirty="0">
              <a:solidFill>
                <a:schemeClr val="bg1"/>
              </a:solidFill>
            </a:endParaRPr>
          </a:p>
        </p:txBody>
      </p:sp>
      <p:sp>
        <p:nvSpPr>
          <p:cNvPr id="2" name="Titel 1">
            <a:extLst>
              <a:ext uri="{FF2B5EF4-FFF2-40B4-BE49-F238E27FC236}">
                <a16:creationId xmlns:a16="http://schemas.microsoft.com/office/drawing/2014/main" id="{4FC81827-D335-47DB-96FD-7FBA5892A784}"/>
              </a:ext>
            </a:extLst>
          </p:cNvPr>
          <p:cNvSpPr>
            <a:spLocks noGrp="1"/>
          </p:cNvSpPr>
          <p:nvPr>
            <p:ph type="title"/>
          </p:nvPr>
        </p:nvSpPr>
        <p:spPr>
          <a:xfrm>
            <a:off x="408190" y="262745"/>
            <a:ext cx="11353280" cy="874393"/>
          </a:xfrm>
        </p:spPr>
        <p:txBody>
          <a:bodyPr/>
          <a:lstStyle>
            <a:lvl1pPr algn="ctr">
              <a:defRPr sz="3600"/>
            </a:lvl1pPr>
          </a:lstStyle>
          <a:p>
            <a:r>
              <a:rPr lang="de-DE" dirty="0"/>
              <a:t>Mastertitelformat bearbeiten</a:t>
            </a:r>
          </a:p>
        </p:txBody>
      </p:sp>
      <p:sp>
        <p:nvSpPr>
          <p:cNvPr id="3" name="TextBox 17">
            <a:extLst>
              <a:ext uri="{FF2B5EF4-FFF2-40B4-BE49-F238E27FC236}">
                <a16:creationId xmlns:a16="http://schemas.microsoft.com/office/drawing/2014/main" id="{EF7601FE-DFC1-999B-0FBC-5F6A8E18F6D3}"/>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5" name="TextBox 17">
            <a:extLst>
              <a:ext uri="{FF2B5EF4-FFF2-40B4-BE49-F238E27FC236}">
                <a16:creationId xmlns:a16="http://schemas.microsoft.com/office/drawing/2014/main" id="{A82F86BF-27C6-5C57-1675-75C136B75421}"/>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92857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
        <p:nvSpPr>
          <p:cNvPr id="10" name="직사각형 4">
            <a:extLst>
              <a:ext uri="{FF2B5EF4-FFF2-40B4-BE49-F238E27FC236}">
                <a16:creationId xmlns:a16="http://schemas.microsoft.com/office/drawing/2014/main" id="{47E188E9-C7C4-4DE9-8F74-95814BA3B4E6}"/>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11" name="Grafik 10">
            <a:extLst>
              <a:ext uri="{FF2B5EF4-FFF2-40B4-BE49-F238E27FC236}">
                <a16:creationId xmlns:a16="http://schemas.microsoft.com/office/drawing/2014/main" id="{BCE645C5-828F-44D7-9DFA-B7AE1CCB3BB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12" name="TextBox 17">
            <a:extLst>
              <a:ext uri="{FF2B5EF4-FFF2-40B4-BE49-F238E27FC236}">
                <a16:creationId xmlns:a16="http://schemas.microsoft.com/office/drawing/2014/main" id="{FD04ED12-8027-4D26-8F71-1E891971069B}"/>
              </a:ext>
            </a:extLst>
          </p:cNvPr>
          <p:cNvSpPr txBox="1"/>
          <p:nvPr userDrawn="1"/>
        </p:nvSpPr>
        <p:spPr>
          <a:xfrm>
            <a:off x="769016" y="6443898"/>
            <a:ext cx="3803805" cy="461665"/>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ko-KR" sz="1200" dirty="0">
                <a:solidFill>
                  <a:schemeClr val="bg1"/>
                </a:solidFill>
                <a:latin typeface="Century Gothic" panose="020B0502020202020204" pitchFamily="34" charset="0"/>
              </a:rPr>
              <a:t>Magnetec GmbH  I  </a:t>
            </a:r>
            <a:r>
              <a:rPr lang="de-DE" altLang="ko-KR" sz="1200" kern="1200" dirty="0">
                <a:solidFill>
                  <a:schemeClr val="bg1"/>
                </a:solidFill>
                <a:latin typeface="Century Gothic" panose="020B0502020202020204" pitchFamily="34" charset="0"/>
                <a:ea typeface="+mn-ea"/>
                <a:cs typeface="+mn-cs"/>
              </a:rPr>
              <a:t>Company </a:t>
            </a:r>
            <a:r>
              <a:rPr lang="de-DE" altLang="ko-KR" sz="1200" kern="1200" dirty="0" err="1">
                <a:solidFill>
                  <a:schemeClr val="bg1"/>
                </a:solidFill>
                <a:latin typeface="Century Gothic" panose="020B0502020202020204" pitchFamily="34" charset="0"/>
                <a:ea typeface="+mn-ea"/>
                <a:cs typeface="+mn-cs"/>
              </a:rPr>
              <a:t>presentation</a:t>
            </a:r>
            <a:endParaRPr lang="nn-NO" sz="1200" kern="1200" dirty="0">
              <a:solidFill>
                <a:schemeClr val="bg1"/>
              </a:solidFill>
              <a:latin typeface="Century Gothic" panose="020B0502020202020204" pitchFamily="34" charset="0"/>
              <a:ea typeface="+mn-ea"/>
              <a:cs typeface="+mn-cs"/>
            </a:endParaRPr>
          </a:p>
          <a:p>
            <a:endParaRPr lang="en-US" altLang="ko-KR" sz="1200" dirty="0">
              <a:solidFill>
                <a:schemeClr val="bg1"/>
              </a:solidFill>
            </a:endParaRPr>
          </a:p>
        </p:txBody>
      </p:sp>
      <p:sp>
        <p:nvSpPr>
          <p:cNvPr id="2" name="TextBox 17">
            <a:extLst>
              <a:ext uri="{FF2B5EF4-FFF2-40B4-BE49-F238E27FC236}">
                <a16:creationId xmlns:a16="http://schemas.microsoft.com/office/drawing/2014/main" id="{1CFF0C15-30E9-071D-26A1-ADF7E3D2F69B}"/>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4" name="TextBox 17">
            <a:extLst>
              <a:ext uri="{FF2B5EF4-FFF2-40B4-BE49-F238E27FC236}">
                <a16:creationId xmlns:a16="http://schemas.microsoft.com/office/drawing/2014/main" id="{CFDA0E19-AA79-4111-942C-05EDCAB26E7D}"/>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3320323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11" name="직사각형 4">
            <a:extLst>
              <a:ext uri="{FF2B5EF4-FFF2-40B4-BE49-F238E27FC236}">
                <a16:creationId xmlns:a16="http://schemas.microsoft.com/office/drawing/2014/main" id="{61664DD5-9FA2-4FCD-8695-DE31581BA72A}"/>
              </a:ext>
            </a:extLst>
          </p:cNvPr>
          <p:cNvSpPr/>
          <p:nvPr userDrawn="1"/>
        </p:nvSpPr>
        <p:spPr>
          <a:xfrm>
            <a:off x="0" y="6205491"/>
            <a:ext cx="12191999" cy="652509"/>
          </a:xfrm>
          <a:prstGeom prst="rect">
            <a:avLst/>
          </a:prstGeom>
          <a:solidFill>
            <a:schemeClr val="bg1"/>
          </a:solidFill>
          <a:ln w="9525" cap="flat">
            <a:noFill/>
            <a:prstDash val="solid"/>
            <a:miter/>
          </a:ln>
        </p:spPr>
        <p:txBody>
          <a:bodyPr rtlCol="0" anchor="ctr"/>
          <a:lstStyle/>
          <a:p>
            <a:pPr algn="l"/>
            <a:r>
              <a:rPr lang="ko-KR" altLang="en-US" dirty="0"/>
              <a:t> </a:t>
            </a:r>
          </a:p>
        </p:txBody>
      </p:sp>
      <p:pic>
        <p:nvPicPr>
          <p:cNvPr id="13" name="Grafik 12">
            <a:extLst>
              <a:ext uri="{FF2B5EF4-FFF2-40B4-BE49-F238E27FC236}">
                <a16:creationId xmlns:a16="http://schemas.microsoft.com/office/drawing/2014/main" id="{09E86673-7CC2-4A52-B66C-2DA599C498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14439" y="443968"/>
            <a:ext cx="1535654" cy="838485"/>
          </a:xfrm>
          <a:prstGeom prst="rect">
            <a:avLst/>
          </a:prstGeom>
        </p:spPr>
      </p:pic>
      <p:pic>
        <p:nvPicPr>
          <p:cNvPr id="14" name="Grafik 13">
            <a:extLst>
              <a:ext uri="{FF2B5EF4-FFF2-40B4-BE49-F238E27FC236}">
                <a16:creationId xmlns:a16="http://schemas.microsoft.com/office/drawing/2014/main" id="{F96AF9C7-AD62-40AB-8F82-C7464773E5C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3936" b="24644"/>
          <a:stretch/>
        </p:blipFill>
        <p:spPr>
          <a:xfrm>
            <a:off x="-2" y="3134726"/>
            <a:ext cx="3507141" cy="3070765"/>
          </a:xfrm>
          <a:prstGeom prst="rect">
            <a:avLst/>
          </a:prstGeom>
        </p:spPr>
      </p:pic>
      <p:sp>
        <p:nvSpPr>
          <p:cNvPr id="15" name="TextBox 53">
            <a:extLst>
              <a:ext uri="{FF2B5EF4-FFF2-40B4-BE49-F238E27FC236}">
                <a16:creationId xmlns:a16="http://schemas.microsoft.com/office/drawing/2014/main" id="{B748E0B0-FE25-4A76-AB41-FB8A794B56F2}"/>
              </a:ext>
            </a:extLst>
          </p:cNvPr>
          <p:cNvSpPr txBox="1"/>
          <p:nvPr userDrawn="1"/>
        </p:nvSpPr>
        <p:spPr>
          <a:xfrm>
            <a:off x="529700" y="3711757"/>
            <a:ext cx="5566299" cy="461665"/>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2400" dirty="0" err="1">
                <a:solidFill>
                  <a:schemeClr val="bg1"/>
                </a:solidFill>
                <a:latin typeface="Century Gothic" panose="020B0502020202020204" pitchFamily="34" charset="0"/>
              </a:rPr>
              <a:t>Titel</a:t>
            </a:r>
            <a:endParaRPr lang="ko-KR" altLang="en-US" sz="2400" dirty="0">
              <a:solidFill>
                <a:schemeClr val="bg1"/>
              </a:solidFill>
              <a:latin typeface="Century Gothic" panose="020B0502020202020204" pitchFamily="34" charset="0"/>
            </a:endParaRPr>
          </a:p>
        </p:txBody>
      </p:sp>
      <p:sp>
        <p:nvSpPr>
          <p:cNvPr id="3" name="Textfeld 2">
            <a:extLst>
              <a:ext uri="{FF2B5EF4-FFF2-40B4-BE49-F238E27FC236}">
                <a16:creationId xmlns:a16="http://schemas.microsoft.com/office/drawing/2014/main" id="{F467A2A0-9C20-8055-7956-F15E9E7D927D}"/>
              </a:ext>
            </a:extLst>
          </p:cNvPr>
          <p:cNvSpPr txBox="1"/>
          <p:nvPr userDrawn="1"/>
        </p:nvSpPr>
        <p:spPr>
          <a:xfrm>
            <a:off x="529700" y="426382"/>
            <a:ext cx="9779727" cy="584775"/>
          </a:xfrm>
          <a:prstGeom prst="rect">
            <a:avLst/>
          </a:prstGeom>
          <a:noFill/>
        </p:spPr>
        <p:txBody>
          <a:bodyPr wrap="square">
            <a:spAutoFit/>
          </a:bodyPr>
          <a:lstStyle/>
          <a:p>
            <a:r>
              <a:rPr lang="en-US" sz="1600" b="0" i="1" u="none" strike="noStrike" baseline="0" dirty="0">
                <a:solidFill>
                  <a:srgbClr val="5693C1"/>
                </a:solidFill>
                <a:latin typeface="Century Gothic" panose="020B0502020202020204" pitchFamily="34" charset="0"/>
              </a:rPr>
              <a:t> – Confidential – </a:t>
            </a:r>
            <a:br>
              <a:rPr lang="en-US" sz="1600" b="0" i="1" u="none" strike="noStrike" baseline="0" dirty="0">
                <a:solidFill>
                  <a:srgbClr val="5693C1"/>
                </a:solidFill>
                <a:latin typeface="Century Gothic" panose="020B0502020202020204" pitchFamily="34" charset="0"/>
              </a:rPr>
            </a:br>
            <a:r>
              <a:rPr lang="en-US" sz="1600" b="0" i="1" u="none" strike="noStrike" baseline="0" dirty="0">
                <a:solidFill>
                  <a:srgbClr val="5693C1"/>
                </a:solidFill>
                <a:latin typeface="Century Gothic" panose="020B0502020202020204" pitchFamily="34" charset="0"/>
              </a:rPr>
              <a:t>Do not duplicate or distribute without written permission from </a:t>
            </a:r>
            <a:r>
              <a:rPr lang="en-US" sz="1600" b="0" i="1" u="none" strike="noStrike" baseline="0" dirty="0" err="1">
                <a:solidFill>
                  <a:srgbClr val="5693C1"/>
                </a:solidFill>
                <a:latin typeface="Century Gothic" panose="020B0502020202020204" pitchFamily="34" charset="0"/>
              </a:rPr>
              <a:t>Magnetec</a:t>
            </a:r>
            <a:r>
              <a:rPr lang="en-US" sz="1600" b="0" i="1" u="none" strike="noStrike" baseline="0" dirty="0">
                <a:solidFill>
                  <a:srgbClr val="5693C1"/>
                </a:solidFill>
                <a:latin typeface="Century Gothic" panose="020B0502020202020204" pitchFamily="34" charset="0"/>
              </a:rPr>
              <a:t> GmbH  </a:t>
            </a:r>
            <a:endParaRPr lang="de-DE" sz="1600" i="1" dirty="0">
              <a:solidFill>
                <a:srgbClr val="5693C1"/>
              </a:solidFill>
            </a:endParaRPr>
          </a:p>
        </p:txBody>
      </p:sp>
      <p:sp>
        <p:nvSpPr>
          <p:cNvPr id="5" name="TextBox 17">
            <a:extLst>
              <a:ext uri="{FF2B5EF4-FFF2-40B4-BE49-F238E27FC236}">
                <a16:creationId xmlns:a16="http://schemas.microsoft.com/office/drawing/2014/main" id="{69421217-4BB8-8D5B-059D-549BEB510E20}"/>
              </a:ext>
            </a:extLst>
          </p:cNvPr>
          <p:cNvSpPr txBox="1"/>
          <p:nvPr userDrawn="1"/>
        </p:nvSpPr>
        <p:spPr>
          <a:xfrm>
            <a:off x="0" y="6414032"/>
            <a:ext cx="12192000" cy="276999"/>
          </a:xfrm>
          <a:prstGeom prst="rect">
            <a:avLst/>
          </a:prstGeom>
          <a:noFill/>
        </p:spPr>
        <p:txBody>
          <a:bodyPr wrap="square" rtlCol="0">
            <a:spAutoFit/>
          </a:bodyPr>
          <a:lstStyle/>
          <a:p>
            <a:pPr algn="ctr"/>
            <a:r>
              <a:rPr lang="de-DE" altLang="ko-KR" sz="1200" dirty="0" err="1">
                <a:solidFill>
                  <a:srgbClr val="63625C"/>
                </a:solidFill>
                <a:latin typeface="Century Gothic" panose="020B0502020202020204" pitchFamily="34" charset="0"/>
              </a:rPr>
              <a:t>Magnetec</a:t>
            </a:r>
            <a:r>
              <a:rPr lang="de-DE" altLang="ko-KR" sz="1200" dirty="0">
                <a:solidFill>
                  <a:srgbClr val="63625C"/>
                </a:solidFill>
                <a:latin typeface="Century Gothic" panose="020B0502020202020204" pitchFamily="34" charset="0"/>
              </a:rPr>
              <a:t> GmbH  I  Green Building  I  Marie-Curie-Straße 1  I  63457 Hanau  I  Germany  I  </a:t>
            </a:r>
            <a:r>
              <a:rPr lang="nn-NO" sz="1200" b="0" i="0" u="none" strike="noStrike" dirty="0">
                <a:solidFill>
                  <a:srgbClr val="63625C"/>
                </a:solidFill>
                <a:effectLst/>
                <a:latin typeface="Century Gothic" panose="020B0502020202020204" pitchFamily="34" charset="0"/>
                <a:hlinkClick r:id="rId5">
                  <a:extLst>
                    <a:ext uri="{A12FA001-AC4F-418D-AE19-62706E023703}">
                      <ahyp:hlinkClr xmlns:ahyp="http://schemas.microsoft.com/office/drawing/2018/hyperlinkcolor" val="tx"/>
                    </a:ext>
                  </a:extLst>
                </a:hlinkClick>
              </a:rPr>
              <a:t>www.magnetec.de</a:t>
            </a:r>
            <a:r>
              <a:rPr lang="nn-NO" sz="1200" b="0" i="0" u="none" strike="noStrike" dirty="0">
                <a:solidFill>
                  <a:srgbClr val="63625C"/>
                </a:solidFill>
                <a:effectLst/>
                <a:latin typeface="Century Gothic" panose="020B0502020202020204" pitchFamily="34" charset="0"/>
              </a:rPr>
              <a:t>  </a:t>
            </a:r>
            <a:r>
              <a:rPr lang="nn-NO" sz="1200" dirty="0">
                <a:solidFill>
                  <a:srgbClr val="63625C"/>
                </a:solidFill>
                <a:latin typeface="Century Gothic" panose="020B0502020202020204" pitchFamily="34" charset="0"/>
              </a:rPr>
              <a:t>I  </a:t>
            </a:r>
            <a:r>
              <a:rPr lang="nn-NO" sz="1200" b="0" i="0" u="none" strike="noStrike" dirty="0">
                <a:solidFill>
                  <a:srgbClr val="63625C"/>
                </a:solidFill>
                <a:effectLst/>
                <a:latin typeface="Century Gothic" panose="020B0502020202020204" pitchFamily="34" charset="0"/>
                <a:hlinkClick r:id="rId6">
                  <a:extLst>
                    <a:ext uri="{A12FA001-AC4F-418D-AE19-62706E023703}">
                      <ahyp:hlinkClr xmlns:ahyp="http://schemas.microsoft.com/office/drawing/2018/hyperlinkcolor" val="tx"/>
                    </a:ext>
                  </a:extLst>
                </a:hlinkClick>
              </a:rPr>
              <a:t>info@magnetec.de</a:t>
            </a:r>
            <a:r>
              <a:rPr lang="nn-NO" sz="1200" b="0" i="0" u="none" strike="noStrike" dirty="0">
                <a:solidFill>
                  <a:srgbClr val="63625C"/>
                </a:solidFill>
                <a:effectLst/>
                <a:latin typeface="Century Gothic" panose="020B0502020202020204" pitchFamily="34" charset="0"/>
              </a:rPr>
              <a:t>  I  Company presentation</a:t>
            </a:r>
          </a:p>
        </p:txBody>
      </p:sp>
    </p:spTree>
    <p:extLst>
      <p:ext uri="{BB962C8B-B14F-4D97-AF65-F5344CB8AC3E}">
        <p14:creationId xmlns:p14="http://schemas.microsoft.com/office/powerpoint/2010/main" val="1641729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gal">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pic>
        <p:nvPicPr>
          <p:cNvPr id="3" name="Bildplatzhalter 11">
            <a:extLst>
              <a:ext uri="{FF2B5EF4-FFF2-40B4-BE49-F238E27FC236}">
                <a16:creationId xmlns:a16="http://schemas.microsoft.com/office/drawing/2014/main" id="{C77F9251-533B-A834-FFFC-8E89ACCED5D3}"/>
              </a:ext>
            </a:extLst>
          </p:cNvPr>
          <p:cNvPicPr>
            <a:picLocks noChangeAspect="1"/>
          </p:cNvPicPr>
          <p:nvPr userDrawn="1"/>
        </p:nvPicPr>
        <p:blipFill rotWithShape="1">
          <a:blip r:embed="rId4" cstate="screen">
            <a:duotone>
              <a:prstClr val="black"/>
              <a:srgbClr val="5693C1">
                <a:tint val="45000"/>
                <a:satMod val="400000"/>
              </a:srgbClr>
            </a:duotone>
            <a:extLst>
              <a:ext uri="{BEBA8EAE-BF5A-486C-A8C5-ECC9F3942E4B}">
                <a14:imgProps xmlns:a14="http://schemas.microsoft.com/office/drawing/2010/main">
                  <a14:imgLayer r:embed="rId5">
                    <a14:imgEffect>
                      <a14:saturation sat="3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1"/>
            <a:ext cx="5381126" cy="6205491"/>
          </a:xfrm>
          <a:prstGeom prst="rect">
            <a:avLst/>
          </a:prstGeom>
        </p:spPr>
      </p:pic>
      <p:sp>
        <p:nvSpPr>
          <p:cNvPr id="10" name="직사각형 4">
            <a:extLst>
              <a:ext uri="{FF2B5EF4-FFF2-40B4-BE49-F238E27FC236}">
                <a16:creationId xmlns:a16="http://schemas.microsoft.com/office/drawing/2014/main" id="{CCC58523-F7A5-226D-C192-6BCE578A090F}"/>
              </a:ext>
            </a:extLst>
          </p:cNvPr>
          <p:cNvSpPr/>
          <p:nvPr userDrawn="1"/>
        </p:nvSpPr>
        <p:spPr>
          <a:xfrm>
            <a:off x="5925997" y="432986"/>
            <a:ext cx="5721130" cy="5509200"/>
          </a:xfrm>
          <a:prstGeom prst="rect">
            <a:avLst/>
          </a:prstGeom>
        </p:spPr>
        <p:txBody>
          <a:bodyPr wrap="square">
            <a:spAutoFit/>
          </a:bodyPr>
          <a:lstStyle/>
          <a:p>
            <a:r>
              <a:rPr lang="en-US" altLang="ko-KR" sz="2400" dirty="0">
                <a:solidFill>
                  <a:srgbClr val="5693C1"/>
                </a:solidFill>
                <a:latin typeface="Century Gothic" panose="020B0502020202020204" pitchFamily="34" charset="0"/>
              </a:rPr>
              <a:t>Legal Disclaimer</a:t>
            </a:r>
          </a:p>
          <a:p>
            <a:endParaRPr lang="en-US" altLang="ko-KR" sz="800" dirty="0">
              <a:solidFill>
                <a:srgbClr val="5693C1"/>
              </a:solidFill>
              <a:latin typeface="Century Gothic" panose="020B0502020202020204" pitchFamily="34" charset="0"/>
            </a:endParaRPr>
          </a:p>
          <a:p>
            <a:r>
              <a:rPr lang="en-US" altLang="ko-KR" sz="1600" dirty="0">
                <a:solidFill>
                  <a:srgbClr val="564F47"/>
                </a:solidFill>
                <a:latin typeface="Century Gothic" panose="020B0502020202020204" pitchFamily="34" charset="0"/>
              </a:rPr>
              <a:t>For confidential company presentations</a:t>
            </a:r>
          </a:p>
          <a:p>
            <a:endParaRPr lang="en-US" altLang="ko-KR" sz="1600" dirty="0">
              <a:solidFill>
                <a:srgbClr val="564F47"/>
              </a:solidFill>
              <a:latin typeface="Century Gothic" panose="020B0502020202020204" pitchFamily="34" charset="0"/>
            </a:endParaRPr>
          </a:p>
          <a:p>
            <a:pPr algn="just"/>
            <a:r>
              <a:rPr lang="en-US" altLang="ko-KR" sz="1600" dirty="0">
                <a:solidFill>
                  <a:srgbClr val="564F47"/>
                </a:solidFill>
                <a:latin typeface="Century Gothic" panose="020B0502020202020204" pitchFamily="34" charset="0"/>
              </a:rPr>
              <a:t>This presentation is the property of </a:t>
            </a:r>
            <a:r>
              <a:rPr lang="en-US" altLang="ko-KR" sz="1600" dirty="0" err="1">
                <a:solidFill>
                  <a:srgbClr val="564F47"/>
                </a:solidFill>
                <a:latin typeface="Century Gothic" panose="020B0502020202020204" pitchFamily="34" charset="0"/>
              </a:rPr>
              <a:t>Magnetec</a:t>
            </a:r>
            <a:r>
              <a:rPr lang="en-US" altLang="ko-KR" sz="1600" dirty="0">
                <a:solidFill>
                  <a:srgbClr val="564F47"/>
                </a:solidFill>
                <a:latin typeface="Century Gothic" panose="020B0502020202020204" pitchFamily="34" charset="0"/>
              </a:rPr>
              <a:t> and its subsidiaries (the “Company”) and is strictly confidential. It contains information intended only for the person to whom it is transmitted. With receipt of this information, recipient acknowledges and agrees that: </a:t>
            </a:r>
          </a:p>
          <a:p>
            <a:pPr algn="just"/>
            <a:endParaRPr lang="en-US" altLang="ko-KR" sz="1600" dirty="0">
              <a:solidFill>
                <a:srgbClr val="564F47"/>
              </a:solidFill>
              <a:latin typeface="Century Gothic" panose="020B0502020202020204" pitchFamily="34" charset="0"/>
            </a:endParaRPr>
          </a:p>
          <a:p>
            <a:pPr algn="just"/>
            <a:r>
              <a:rPr lang="en-US" altLang="ko-KR" sz="1600" b="1" dirty="0">
                <a:solidFill>
                  <a:srgbClr val="564F47"/>
                </a:solidFill>
                <a:latin typeface="Century Gothic" panose="020B0502020202020204" pitchFamily="34" charset="0"/>
              </a:rPr>
              <a:t>I </a:t>
            </a:r>
            <a:r>
              <a:rPr lang="en-US" altLang="ko-KR" sz="1600" dirty="0">
                <a:solidFill>
                  <a:srgbClr val="564F47"/>
                </a:solidFill>
                <a:latin typeface="Century Gothic" panose="020B0502020202020204" pitchFamily="34" charset="0"/>
              </a:rPr>
              <a:t>this document is not intended to be distributed, and if distributed inadvertently, will be returned to the Company as soon as possible; </a:t>
            </a:r>
          </a:p>
          <a:p>
            <a:pPr algn="just"/>
            <a:endParaRPr lang="en-US" altLang="ko-KR" sz="1600" dirty="0">
              <a:solidFill>
                <a:srgbClr val="564F47"/>
              </a:solidFill>
              <a:latin typeface="Century Gothic" panose="020B0502020202020204" pitchFamily="34" charset="0"/>
            </a:endParaRPr>
          </a:p>
          <a:p>
            <a:pPr algn="just"/>
            <a:r>
              <a:rPr lang="en-US" altLang="ko-KR" sz="1600" b="1" dirty="0">
                <a:solidFill>
                  <a:srgbClr val="564F47"/>
                </a:solidFill>
                <a:latin typeface="Century Gothic" panose="020B0502020202020204" pitchFamily="34" charset="0"/>
              </a:rPr>
              <a:t>II </a:t>
            </a:r>
            <a:r>
              <a:rPr lang="en-US" altLang="ko-KR" sz="1600" dirty="0">
                <a:solidFill>
                  <a:srgbClr val="564F47"/>
                </a:solidFill>
                <a:latin typeface="Century Gothic" panose="020B0502020202020204" pitchFamily="34" charset="0"/>
              </a:rPr>
              <a:t>the recipient will not copy, fax, reproduce, divulge, or distribute this confidential information, in whole or in part, without the express written consent of the Company;</a:t>
            </a:r>
          </a:p>
          <a:p>
            <a:pPr algn="just"/>
            <a:r>
              <a:rPr lang="en-US" altLang="ko-KR" sz="1600" dirty="0">
                <a:solidFill>
                  <a:srgbClr val="564F47"/>
                </a:solidFill>
                <a:latin typeface="Century Gothic" panose="020B0502020202020204" pitchFamily="34" charset="0"/>
              </a:rPr>
              <a:t> </a:t>
            </a:r>
          </a:p>
          <a:p>
            <a:pPr algn="just"/>
            <a:r>
              <a:rPr lang="en-US" altLang="ko-KR" sz="1600" b="1" dirty="0">
                <a:solidFill>
                  <a:srgbClr val="564F47"/>
                </a:solidFill>
                <a:latin typeface="Century Gothic" panose="020B0502020202020204" pitchFamily="34" charset="0"/>
              </a:rPr>
              <a:t>III </a:t>
            </a:r>
            <a:r>
              <a:rPr lang="en-US" altLang="ko-KR" sz="1600" dirty="0">
                <a:solidFill>
                  <a:srgbClr val="564F47"/>
                </a:solidFill>
                <a:latin typeface="Century Gothic" panose="020B0502020202020204" pitchFamily="34" charset="0"/>
              </a:rPr>
              <a:t>all of the information herein will be treated as confidential material with no less care than that afforded to its own confidential material. This presentation is for informational</a:t>
            </a:r>
            <a:endParaRPr lang="en-US" altLang="ko-KR" sz="2400" dirty="0">
              <a:solidFill>
                <a:srgbClr val="5693C1"/>
              </a:solidFill>
              <a:latin typeface="Century Gothic" panose="020B0502020202020204" pitchFamily="34" charset="0"/>
            </a:endParaRPr>
          </a:p>
        </p:txBody>
      </p:sp>
      <p:sp>
        <p:nvSpPr>
          <p:cNvPr id="8" name="TextBox 17">
            <a:extLst>
              <a:ext uri="{FF2B5EF4-FFF2-40B4-BE49-F238E27FC236}">
                <a16:creationId xmlns:a16="http://schemas.microsoft.com/office/drawing/2014/main" id="{C438885E-F53B-159C-7631-4C6FCF9D9917}"/>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11" name="TextBox 17">
            <a:extLst>
              <a:ext uri="{FF2B5EF4-FFF2-40B4-BE49-F238E27FC236}">
                <a16:creationId xmlns:a16="http://schemas.microsoft.com/office/drawing/2014/main" id="{7C077CD1-A5AA-590C-F457-BD66D5D7E202}"/>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192850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itel_Inhalt">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C4ABE092-AF73-55FB-B79E-D892DF757487}"/>
              </a:ext>
            </a:extLst>
          </p:cNvPr>
          <p:cNvSpPr/>
          <p:nvPr userDrawn="1"/>
        </p:nvSpPr>
        <p:spPr>
          <a:xfrm>
            <a:off x="4186428" y="1622546"/>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49BA814-BA00-FECC-544F-0B1A5B912816}"/>
              </a:ext>
            </a:extLst>
          </p:cNvPr>
          <p:cNvSpPr/>
          <p:nvPr userDrawn="1"/>
        </p:nvSpPr>
        <p:spPr>
          <a:xfrm>
            <a:off x="4186428" y="4062725"/>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3314C2C3-E9FD-3746-0F27-19468A0E56B7}"/>
              </a:ext>
            </a:extLst>
          </p:cNvPr>
          <p:cNvSpPr/>
          <p:nvPr userDrawn="1"/>
        </p:nvSpPr>
        <p:spPr>
          <a:xfrm>
            <a:off x="0" y="1622546"/>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7E7FF682-7994-C11F-38E9-22E6BC97BA3F}"/>
              </a:ext>
            </a:extLst>
          </p:cNvPr>
          <p:cNvSpPr/>
          <p:nvPr userDrawn="1"/>
        </p:nvSpPr>
        <p:spPr>
          <a:xfrm>
            <a:off x="0" y="4062725"/>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1" y="6437799"/>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34" name="Rechteck 33">
            <a:extLst>
              <a:ext uri="{FF2B5EF4-FFF2-40B4-BE49-F238E27FC236}">
                <a16:creationId xmlns:a16="http://schemas.microsoft.com/office/drawing/2014/main" id="{052A063A-0523-A374-9178-AB916A51AC39}"/>
              </a:ext>
            </a:extLst>
          </p:cNvPr>
          <p:cNvSpPr/>
          <p:nvPr userDrawn="1"/>
        </p:nvSpPr>
        <p:spPr>
          <a:xfrm>
            <a:off x="8372856" y="1622546"/>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9F298BE1-66D7-E998-8C63-A26A3059F3AA}"/>
              </a:ext>
            </a:extLst>
          </p:cNvPr>
          <p:cNvSpPr/>
          <p:nvPr userDrawn="1"/>
        </p:nvSpPr>
        <p:spPr>
          <a:xfrm>
            <a:off x="8372856" y="4062725"/>
            <a:ext cx="3819146" cy="2023276"/>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Box 17">
            <a:extLst>
              <a:ext uri="{FF2B5EF4-FFF2-40B4-BE49-F238E27FC236}">
                <a16:creationId xmlns:a16="http://schemas.microsoft.com/office/drawing/2014/main" id="{099B036E-F04F-8630-0635-748A0F53D1DD}"/>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7" name="TextBox 17">
            <a:extLst>
              <a:ext uri="{FF2B5EF4-FFF2-40B4-BE49-F238E27FC236}">
                <a16:creationId xmlns:a16="http://schemas.microsoft.com/office/drawing/2014/main" id="{4C2885A0-17AB-1A9E-67BE-C04A11F9EAEF}"/>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44413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_Bullet_Highligh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16" name="Rechteck 15">
            <a:extLst>
              <a:ext uri="{FF2B5EF4-FFF2-40B4-BE49-F238E27FC236}">
                <a16:creationId xmlns:a16="http://schemas.microsoft.com/office/drawing/2014/main" id="{71FA313F-A722-61A6-B00E-DA6860E7B381}"/>
              </a:ext>
            </a:extLst>
          </p:cNvPr>
          <p:cNvSpPr/>
          <p:nvPr userDrawn="1"/>
        </p:nvSpPr>
        <p:spPr>
          <a:xfrm>
            <a:off x="6810873" y="0"/>
            <a:ext cx="5381127" cy="6205491"/>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직사각형 4">
            <a:extLst>
              <a:ext uri="{FF2B5EF4-FFF2-40B4-BE49-F238E27FC236}">
                <a16:creationId xmlns:a16="http://schemas.microsoft.com/office/drawing/2014/main" id="{973D2B7A-7E4F-18BA-9057-F246BF3D6C3D}"/>
              </a:ext>
            </a:extLst>
          </p:cNvPr>
          <p:cNvSpPr/>
          <p:nvPr userDrawn="1"/>
        </p:nvSpPr>
        <p:spPr>
          <a:xfrm>
            <a:off x="7319051" y="560043"/>
            <a:ext cx="4442420" cy="461665"/>
          </a:xfrm>
          <a:prstGeom prst="rect">
            <a:avLst/>
          </a:prstGeom>
        </p:spPr>
        <p:txBody>
          <a:bodyPr wrap="square">
            <a:spAutoFit/>
          </a:bodyPr>
          <a:lstStyle/>
          <a:p>
            <a:r>
              <a:rPr lang="en-US" altLang="ko-KR" sz="2400" dirty="0">
                <a:solidFill>
                  <a:schemeClr val="bg1"/>
                </a:solidFill>
                <a:latin typeface="Century Gothic" panose="020B0502020202020204" pitchFamily="34" charset="0"/>
              </a:rPr>
              <a:t>Highlight </a:t>
            </a:r>
            <a:r>
              <a:rPr lang="en-US" altLang="ko-KR" sz="2400" dirty="0" err="1">
                <a:solidFill>
                  <a:schemeClr val="bg1"/>
                </a:solidFill>
                <a:latin typeface="Century Gothic" panose="020B0502020202020204" pitchFamily="34" charset="0"/>
              </a:rPr>
              <a:t>Titel</a:t>
            </a:r>
            <a:r>
              <a:rPr lang="en-US" altLang="ko-KR" sz="2400" dirty="0">
                <a:solidFill>
                  <a:schemeClr val="bg1"/>
                </a:solidFill>
                <a:latin typeface="Century Gothic" panose="020B0502020202020204" pitchFamily="34" charset="0"/>
              </a:rPr>
              <a:t> max 2 </a:t>
            </a:r>
            <a:r>
              <a:rPr lang="en-US" altLang="ko-KR" sz="2400" dirty="0" err="1">
                <a:solidFill>
                  <a:schemeClr val="bg1"/>
                </a:solidFill>
                <a:latin typeface="Century Gothic" panose="020B0502020202020204" pitchFamily="34" charset="0"/>
              </a:rPr>
              <a:t>Zeilen</a:t>
            </a:r>
            <a:endParaRPr lang="en-US" altLang="ko-KR" sz="2400" dirty="0">
              <a:solidFill>
                <a:schemeClr val="bg1"/>
              </a:solidFill>
              <a:latin typeface="Century Gothic" panose="020B0502020202020204" pitchFamily="34" charset="0"/>
            </a:endParaRPr>
          </a:p>
        </p:txBody>
      </p:sp>
      <p:sp>
        <p:nvSpPr>
          <p:cNvPr id="18" name="직사각형 4">
            <a:extLst>
              <a:ext uri="{FF2B5EF4-FFF2-40B4-BE49-F238E27FC236}">
                <a16:creationId xmlns:a16="http://schemas.microsoft.com/office/drawing/2014/main" id="{2D80B6DE-629F-4916-A3D1-A2C3B8200440}"/>
              </a:ext>
            </a:extLst>
          </p:cNvPr>
          <p:cNvSpPr/>
          <p:nvPr userDrawn="1"/>
        </p:nvSpPr>
        <p:spPr>
          <a:xfrm>
            <a:off x="7319050" y="1584244"/>
            <a:ext cx="4442419" cy="959237"/>
          </a:xfrm>
          <a:prstGeom prst="rect">
            <a:avLst/>
          </a:prstGeom>
        </p:spPr>
        <p:txBody>
          <a:bodyPr wrap="square">
            <a:spAutoFit/>
          </a:bodyPr>
          <a:lstStyle/>
          <a:p>
            <a:pPr>
              <a:spcAft>
                <a:spcPts val="500"/>
              </a:spcAft>
            </a:pPr>
            <a:r>
              <a:rPr lang="en-US" sz="1600" b="1" dirty="0" err="1">
                <a:solidFill>
                  <a:schemeClr val="bg1"/>
                </a:solidFill>
                <a:latin typeface="Century Gothic" panose="020B0502020202020204" pitchFamily="34" charset="0"/>
              </a:rPr>
              <a:t>Subtitel</a:t>
            </a:r>
            <a:r>
              <a:rPr lang="en-US" sz="1600" b="1" dirty="0">
                <a:solidFill>
                  <a:schemeClr val="bg1"/>
                </a:solidFill>
                <a:latin typeface="Century Gothic" panose="020B0502020202020204" pitchFamily="34" charset="0"/>
              </a:rPr>
              <a:t>  </a:t>
            </a:r>
          </a:p>
          <a:p>
            <a:pPr marL="285750" indent="-285750">
              <a:spcAft>
                <a:spcPts val="500"/>
              </a:spcAft>
              <a:buFont typeface="Symbol" panose="05050102010706020507" pitchFamily="18" charset="2"/>
              <a:buChar char="-"/>
            </a:pPr>
            <a:r>
              <a:rPr lang="en-US" altLang="ko-KR" sz="1600" dirty="0">
                <a:solidFill>
                  <a:schemeClr val="bg1"/>
                </a:solidFill>
                <a:latin typeface="Century Gothic" panose="020B0502020202020204" pitchFamily="34" charset="0"/>
              </a:rPr>
              <a:t>Bullet max 13 </a:t>
            </a:r>
            <a:r>
              <a:rPr lang="en-US" altLang="ko-KR" sz="1600" dirty="0" err="1">
                <a:solidFill>
                  <a:schemeClr val="bg1"/>
                </a:solidFill>
                <a:latin typeface="Century Gothic" panose="020B0502020202020204" pitchFamily="34" charset="0"/>
              </a:rPr>
              <a:t>Stk</a:t>
            </a:r>
            <a:endParaRPr lang="en-US" altLang="ko-KR" sz="1600" dirty="0">
              <a:solidFill>
                <a:schemeClr val="bg1"/>
              </a:solidFill>
              <a:latin typeface="Century Gothic" panose="020B0502020202020204" pitchFamily="34" charset="0"/>
            </a:endParaRPr>
          </a:p>
          <a:p>
            <a:pPr marL="285750" marR="0" lvl="0" indent="-285750" algn="l" defTabSz="914400" rtl="0" eaLnBrk="1" fontAlgn="auto" latinLnBrk="0" hangingPunct="1">
              <a:lnSpc>
                <a:spcPct val="100000"/>
              </a:lnSpc>
              <a:spcBef>
                <a:spcPts val="0"/>
              </a:spcBef>
              <a:spcAft>
                <a:spcPts val="500"/>
              </a:spcAft>
              <a:buClrTx/>
              <a:buSzTx/>
              <a:buFont typeface="Symbol" panose="05050102010706020507" pitchFamily="18" charset="2"/>
              <a:buChar char="-"/>
              <a:tabLst/>
              <a:defRPr/>
            </a:pPr>
            <a:endParaRPr lang="en-US" sz="1600" dirty="0">
              <a:solidFill>
                <a:schemeClr val="bg1"/>
              </a:solidFill>
              <a:effectLst/>
              <a:latin typeface="Century Gothic" panose="020B0502020202020204" pitchFamily="34" charset="0"/>
              <a:ea typeface="Calibri" panose="020F0502020204030204" pitchFamily="34" charset="0"/>
              <a:cs typeface="Arial" panose="020B0604020202020204" pitchFamily="34" charset="0"/>
            </a:endParaRPr>
          </a:p>
        </p:txBody>
      </p:sp>
      <p:sp>
        <p:nvSpPr>
          <p:cNvPr id="19" name="직사각형 4">
            <a:extLst>
              <a:ext uri="{FF2B5EF4-FFF2-40B4-BE49-F238E27FC236}">
                <a16:creationId xmlns:a16="http://schemas.microsoft.com/office/drawing/2014/main" id="{E28B91EA-B780-7785-8F3A-29F9C55A088E}"/>
              </a:ext>
            </a:extLst>
          </p:cNvPr>
          <p:cNvSpPr/>
          <p:nvPr userDrawn="1"/>
        </p:nvSpPr>
        <p:spPr>
          <a:xfrm>
            <a:off x="535688" y="560043"/>
            <a:ext cx="4286248" cy="461665"/>
          </a:xfrm>
          <a:prstGeom prst="rect">
            <a:avLst/>
          </a:prstGeom>
        </p:spPr>
        <p:txBody>
          <a:bodyPr wrap="square">
            <a:spAutoFit/>
          </a:bodyPr>
          <a:lstStyle/>
          <a:p>
            <a:r>
              <a:rPr lang="en-US" altLang="ko-KR" sz="2400" dirty="0" err="1">
                <a:solidFill>
                  <a:srgbClr val="5693C1"/>
                </a:solidFill>
                <a:latin typeface="Century Gothic" panose="020B0502020202020204" pitchFamily="34" charset="0"/>
              </a:rPr>
              <a:t>Titel</a:t>
            </a:r>
            <a:r>
              <a:rPr lang="en-US" altLang="ko-KR" sz="2400" dirty="0">
                <a:solidFill>
                  <a:srgbClr val="5693C1"/>
                </a:solidFill>
                <a:latin typeface="Century Gothic" panose="020B0502020202020204" pitchFamily="34" charset="0"/>
              </a:rPr>
              <a:t> max 2 </a:t>
            </a:r>
            <a:r>
              <a:rPr lang="en-US" altLang="ko-KR" sz="2400" dirty="0" err="1">
                <a:solidFill>
                  <a:srgbClr val="5693C1"/>
                </a:solidFill>
                <a:latin typeface="Century Gothic" panose="020B0502020202020204" pitchFamily="34" charset="0"/>
              </a:rPr>
              <a:t>Zeilen</a:t>
            </a:r>
            <a:endParaRPr lang="en-US" altLang="ko-KR" sz="2400" dirty="0">
              <a:solidFill>
                <a:srgbClr val="5693C1"/>
              </a:solidFill>
              <a:latin typeface="Century Gothic" panose="020B0502020202020204" pitchFamily="34" charset="0"/>
            </a:endParaRPr>
          </a:p>
        </p:txBody>
      </p:sp>
      <p:sp>
        <p:nvSpPr>
          <p:cNvPr id="20" name="직사각형 4">
            <a:extLst>
              <a:ext uri="{FF2B5EF4-FFF2-40B4-BE49-F238E27FC236}">
                <a16:creationId xmlns:a16="http://schemas.microsoft.com/office/drawing/2014/main" id="{9F3BC198-2E2A-BB6A-B1E2-1AB7A5A859A4}"/>
              </a:ext>
            </a:extLst>
          </p:cNvPr>
          <p:cNvSpPr/>
          <p:nvPr userDrawn="1"/>
        </p:nvSpPr>
        <p:spPr>
          <a:xfrm>
            <a:off x="535688" y="1584244"/>
            <a:ext cx="5663944" cy="648896"/>
          </a:xfrm>
          <a:prstGeom prst="rect">
            <a:avLst/>
          </a:prstGeom>
        </p:spPr>
        <p:txBody>
          <a:bodyPr wrap="square">
            <a:spAutoFit/>
          </a:bodyPr>
          <a:lstStyle/>
          <a:p>
            <a:pPr>
              <a:spcAft>
                <a:spcPts val="500"/>
              </a:spcAft>
            </a:pPr>
            <a:r>
              <a:rPr lang="en-US" sz="1600" b="1" dirty="0" err="1">
                <a:solidFill>
                  <a:srgbClr val="63625C"/>
                </a:solidFill>
                <a:latin typeface="Century Gothic" panose="020B0502020202020204" pitchFamily="34" charset="0"/>
              </a:rPr>
              <a:t>Subtitel</a:t>
            </a:r>
            <a:r>
              <a:rPr lang="en-US" sz="1600" b="1" dirty="0">
                <a:solidFill>
                  <a:srgbClr val="63625C"/>
                </a:solidFill>
                <a:latin typeface="Century Gothic" panose="020B0502020202020204" pitchFamily="34" charset="0"/>
              </a:rPr>
              <a:t>  </a:t>
            </a:r>
          </a:p>
          <a:p>
            <a:pPr marL="285750" indent="-285750">
              <a:spcAft>
                <a:spcPts val="500"/>
              </a:spcAft>
              <a:buFont typeface="Symbol" panose="05050102010706020507" pitchFamily="18" charset="2"/>
              <a:buChar char="-"/>
            </a:pPr>
            <a:r>
              <a:rPr lang="en-US" altLang="ko-KR" sz="1600" dirty="0">
                <a:solidFill>
                  <a:srgbClr val="63625C"/>
                </a:solidFill>
                <a:latin typeface="Century Gothic" panose="020B0502020202020204" pitchFamily="34" charset="0"/>
              </a:rPr>
              <a:t>Bullet max 13 </a:t>
            </a:r>
            <a:r>
              <a:rPr lang="en-US" altLang="ko-KR" sz="1600" dirty="0" err="1">
                <a:solidFill>
                  <a:srgbClr val="63625C"/>
                </a:solidFill>
                <a:latin typeface="Century Gothic" panose="020B0502020202020204" pitchFamily="34" charset="0"/>
              </a:rPr>
              <a:t>Stk</a:t>
            </a:r>
            <a:endParaRPr lang="en-US" sz="1600" dirty="0">
              <a:solidFill>
                <a:srgbClr val="63625C"/>
              </a:solidFill>
              <a:effectLst/>
              <a:latin typeface="Century Gothic" panose="020B0502020202020204" pitchFamily="34" charset="0"/>
              <a:ea typeface="Calibri" panose="020F0502020204030204" pitchFamily="34" charset="0"/>
              <a:cs typeface="Arial" panose="020B0604020202020204" pitchFamily="34" charset="0"/>
            </a:endParaRPr>
          </a:p>
        </p:txBody>
      </p:sp>
      <p:sp>
        <p:nvSpPr>
          <p:cNvPr id="2" name="TextBox 17">
            <a:extLst>
              <a:ext uri="{FF2B5EF4-FFF2-40B4-BE49-F238E27FC236}">
                <a16:creationId xmlns:a16="http://schemas.microsoft.com/office/drawing/2014/main" id="{5ECFA548-2A0E-C592-A358-DEEF9D9FDF1C}"/>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4" name="TextBox 17">
            <a:extLst>
              <a:ext uri="{FF2B5EF4-FFF2-40B4-BE49-F238E27FC236}">
                <a16:creationId xmlns:a16="http://schemas.microsoft.com/office/drawing/2014/main" id="{287FFDB7-A8BC-F6FD-01EB-813D4FA7C0D3}"/>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262819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_Titel_Bulle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3" name="TextBox 17">
            <a:extLst>
              <a:ext uri="{FF2B5EF4-FFF2-40B4-BE49-F238E27FC236}">
                <a16:creationId xmlns:a16="http://schemas.microsoft.com/office/drawing/2014/main" id="{D5535721-E2E9-5815-9BDF-30FEBFA398CD}"/>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4" name="TextBox 17">
            <a:extLst>
              <a:ext uri="{FF2B5EF4-FFF2-40B4-BE49-F238E27FC236}">
                <a16:creationId xmlns:a16="http://schemas.microsoft.com/office/drawing/2014/main" id="{7C5365FF-1DAF-D6E9-83B3-520124F7A682}"/>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347582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_links_Titel_Bulle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0CECEF27-F4E6-F335-1396-666D4A57D462}"/>
              </a:ext>
            </a:extLst>
          </p:cNvPr>
          <p:cNvSpPr>
            <a:spLocks noGrp="1"/>
          </p:cNvSpPr>
          <p:nvPr>
            <p:ph type="pic" sz="quarter" idx="10"/>
          </p:nvPr>
        </p:nvSpPr>
        <p:spPr>
          <a:xfrm>
            <a:off x="0" y="0"/>
            <a:ext cx="5381625" cy="6205538"/>
          </a:xfrm>
          <a:prstGeom prst="rect">
            <a:avLst/>
          </a:prstGeom>
        </p:spPr>
        <p:txBody>
          <a:bodyPr/>
          <a:lstStyle/>
          <a:p>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4" name="TextBox 17">
            <a:extLst>
              <a:ext uri="{FF2B5EF4-FFF2-40B4-BE49-F238E27FC236}">
                <a16:creationId xmlns:a16="http://schemas.microsoft.com/office/drawing/2014/main" id="{22109A18-375C-234E-6C4C-5D06A2008D5D}"/>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7" name="TextBox 17">
            <a:extLst>
              <a:ext uri="{FF2B5EF4-FFF2-40B4-BE49-F238E27FC236}">
                <a16:creationId xmlns:a16="http://schemas.microsoft.com/office/drawing/2014/main" id="{2BFA49B4-F5D8-5F0E-38EB-2DBE49AE986E}"/>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2348899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_rechts_Titel_Bullet">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5F013CCE-828E-1598-D482-38D4AF8B3B50}"/>
              </a:ext>
            </a:extLst>
          </p:cNvPr>
          <p:cNvSpPr>
            <a:spLocks noGrp="1"/>
          </p:cNvSpPr>
          <p:nvPr>
            <p:ph type="pic" sz="quarter" idx="10"/>
          </p:nvPr>
        </p:nvSpPr>
        <p:spPr>
          <a:xfrm>
            <a:off x="7202418" y="-1"/>
            <a:ext cx="4981575" cy="6205491"/>
          </a:xfrm>
          <a:prstGeom prst="rect">
            <a:avLst/>
          </a:prstGeom>
        </p:spPr>
        <p:txBody>
          <a:bodyPr/>
          <a:lstStyle/>
          <a:p>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3" name="TextBox 17">
            <a:extLst>
              <a:ext uri="{FF2B5EF4-FFF2-40B4-BE49-F238E27FC236}">
                <a16:creationId xmlns:a16="http://schemas.microsoft.com/office/drawing/2014/main" id="{E9749D47-4FC0-B349-6B3B-2EBE5A92260C}"/>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7" name="TextBox 17">
            <a:extLst>
              <a:ext uri="{FF2B5EF4-FFF2-40B4-BE49-F238E27FC236}">
                <a16:creationId xmlns:a16="http://schemas.microsoft.com/office/drawing/2014/main" id="{6AC68639-837B-0196-C155-1C664EC140B1}"/>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218154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3_Titel">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5F013CCE-828E-1598-D482-38D4AF8B3B50}"/>
              </a:ext>
            </a:extLst>
          </p:cNvPr>
          <p:cNvSpPr>
            <a:spLocks noGrp="1"/>
          </p:cNvSpPr>
          <p:nvPr>
            <p:ph type="pic" sz="quarter" idx="10"/>
          </p:nvPr>
        </p:nvSpPr>
        <p:spPr>
          <a:xfrm>
            <a:off x="-8004" y="1704109"/>
            <a:ext cx="3931611" cy="4501381"/>
          </a:xfrm>
          <a:prstGeom prst="rect">
            <a:avLst/>
          </a:prstGeom>
        </p:spPr>
        <p:txBody>
          <a:bodyPr/>
          <a:lstStyle/>
          <a:p>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19" name="Bildplatzhalter 3">
            <a:extLst>
              <a:ext uri="{FF2B5EF4-FFF2-40B4-BE49-F238E27FC236}">
                <a16:creationId xmlns:a16="http://schemas.microsoft.com/office/drawing/2014/main" id="{D2ABCB62-9B5F-13FF-907B-6CBC20E72CE9}"/>
              </a:ext>
            </a:extLst>
          </p:cNvPr>
          <p:cNvSpPr>
            <a:spLocks noGrp="1"/>
          </p:cNvSpPr>
          <p:nvPr>
            <p:ph type="pic" sz="quarter" idx="11"/>
          </p:nvPr>
        </p:nvSpPr>
        <p:spPr>
          <a:xfrm>
            <a:off x="8260388" y="1704109"/>
            <a:ext cx="3931611" cy="4501381"/>
          </a:xfrm>
          <a:prstGeom prst="rect">
            <a:avLst/>
          </a:prstGeom>
        </p:spPr>
        <p:txBody>
          <a:bodyPr/>
          <a:lstStyle/>
          <a:p>
            <a:endParaRPr lang="de-DE"/>
          </a:p>
        </p:txBody>
      </p:sp>
      <p:sp>
        <p:nvSpPr>
          <p:cNvPr id="20" name="Bildplatzhalter 3">
            <a:extLst>
              <a:ext uri="{FF2B5EF4-FFF2-40B4-BE49-F238E27FC236}">
                <a16:creationId xmlns:a16="http://schemas.microsoft.com/office/drawing/2014/main" id="{7F59C635-54F8-5749-B5CF-4BE3D74DAFD0}"/>
              </a:ext>
            </a:extLst>
          </p:cNvPr>
          <p:cNvSpPr>
            <a:spLocks noGrp="1"/>
          </p:cNvSpPr>
          <p:nvPr>
            <p:ph type="pic" sz="quarter" idx="12"/>
          </p:nvPr>
        </p:nvSpPr>
        <p:spPr>
          <a:xfrm>
            <a:off x="4128963" y="1704109"/>
            <a:ext cx="3931611" cy="4501381"/>
          </a:xfrm>
          <a:prstGeom prst="rect">
            <a:avLst/>
          </a:prstGeom>
        </p:spPr>
        <p:txBody>
          <a:bodyPr/>
          <a:lstStyle/>
          <a:p>
            <a:endParaRPr lang="de-DE"/>
          </a:p>
        </p:txBody>
      </p:sp>
      <p:sp>
        <p:nvSpPr>
          <p:cNvPr id="3" name="TextBox 17">
            <a:extLst>
              <a:ext uri="{FF2B5EF4-FFF2-40B4-BE49-F238E27FC236}">
                <a16:creationId xmlns:a16="http://schemas.microsoft.com/office/drawing/2014/main" id="{24D0A63E-AF0B-3E56-77A8-E7F1D0C9DEDC}"/>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7" name="TextBox 17">
            <a:extLst>
              <a:ext uri="{FF2B5EF4-FFF2-40B4-BE49-F238E27FC236}">
                <a16:creationId xmlns:a16="http://schemas.microsoft.com/office/drawing/2014/main" id="{D3E0FE47-97F6-4E5F-3115-C13498350104}"/>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91261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2_Titel">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5F013CCE-828E-1598-D482-38D4AF8B3B50}"/>
              </a:ext>
            </a:extLst>
          </p:cNvPr>
          <p:cNvSpPr>
            <a:spLocks noGrp="1"/>
          </p:cNvSpPr>
          <p:nvPr>
            <p:ph type="pic" sz="quarter" idx="10"/>
          </p:nvPr>
        </p:nvSpPr>
        <p:spPr>
          <a:xfrm>
            <a:off x="-8004" y="1704109"/>
            <a:ext cx="6104004" cy="4501381"/>
          </a:xfrm>
          <a:prstGeom prst="rect">
            <a:avLst/>
          </a:prstGeom>
        </p:spPr>
        <p:txBody>
          <a:bodyPr/>
          <a:lstStyle/>
          <a:p>
            <a:endParaRPr lang="de-DE"/>
          </a:p>
        </p:txBody>
      </p:sp>
      <p:sp>
        <p:nvSpPr>
          <p:cNvPr id="5" name="직사각형 4">
            <a:extLst>
              <a:ext uri="{FF2B5EF4-FFF2-40B4-BE49-F238E27FC236}">
                <a16:creationId xmlns:a16="http://schemas.microsoft.com/office/drawing/2014/main" id="{400FFAE0-EBDA-4964-8052-46A97A9F751A}"/>
              </a:ext>
            </a:extLst>
          </p:cNvPr>
          <p:cNvSpPr/>
          <p:nvPr userDrawn="1"/>
        </p:nvSpPr>
        <p:spPr>
          <a:xfrm>
            <a:off x="0" y="6205491"/>
            <a:ext cx="12191999" cy="652509"/>
          </a:xfrm>
          <a:prstGeom prst="rect">
            <a:avLst/>
          </a:prstGeom>
          <a:solidFill>
            <a:srgbClr val="5693C1"/>
          </a:solidFill>
          <a:ln w="9525" cap="flat">
            <a:noFill/>
            <a:prstDash val="solid"/>
            <a:miter/>
          </a:ln>
        </p:spPr>
        <p:txBody>
          <a:bodyPr rtlCol="0" anchor="ctr"/>
          <a:lstStyle/>
          <a:p>
            <a:pPr algn="l"/>
            <a:r>
              <a:rPr lang="ko-KR" altLang="en-US" dirty="0"/>
              <a:t> </a:t>
            </a:r>
          </a:p>
        </p:txBody>
      </p:sp>
      <p:pic>
        <p:nvPicPr>
          <p:cNvPr id="6" name="Grafik 5">
            <a:extLst>
              <a:ext uri="{FF2B5EF4-FFF2-40B4-BE49-F238E27FC236}">
                <a16:creationId xmlns:a16="http://schemas.microsoft.com/office/drawing/2014/main" id="{556C857D-5E9A-4BA9-B40F-8F181FDC972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36" b="24644"/>
          <a:stretch/>
        </p:blipFill>
        <p:spPr>
          <a:xfrm>
            <a:off x="-2" y="6294596"/>
            <a:ext cx="643469" cy="563405"/>
          </a:xfrm>
          <a:prstGeom prst="rect">
            <a:avLst/>
          </a:prstGeom>
        </p:spPr>
      </p:pic>
      <p:sp>
        <p:nvSpPr>
          <p:cNvPr id="9" name="TextBox 17">
            <a:extLst>
              <a:ext uri="{FF2B5EF4-FFF2-40B4-BE49-F238E27FC236}">
                <a16:creationId xmlns:a16="http://schemas.microsoft.com/office/drawing/2014/main" id="{FAC571B2-3EF0-4384-AAD7-3AFC6D5EBF72}"/>
              </a:ext>
            </a:extLst>
          </p:cNvPr>
          <p:cNvSpPr txBox="1"/>
          <p:nvPr userDrawn="1"/>
        </p:nvSpPr>
        <p:spPr>
          <a:xfrm>
            <a:off x="759882" y="6443898"/>
            <a:ext cx="3332058" cy="276999"/>
          </a:xfrm>
          <a:prstGeom prst="rect">
            <a:avLst/>
          </a:prstGeom>
          <a:noFill/>
        </p:spPr>
        <p:txBody>
          <a:bodyPr wrap="square" rtlCol="0" anchor="ctr" anchorCtr="0">
            <a:spAutoFit/>
          </a:bodyPr>
          <a:lstStyle/>
          <a:p>
            <a:r>
              <a:rPr lang="de-DE" altLang="ko-KR" sz="1200" dirty="0" err="1">
                <a:solidFill>
                  <a:schemeClr val="bg1"/>
                </a:solidFill>
                <a:latin typeface="Century Gothic" panose="020B0502020202020204" pitchFamily="34" charset="0"/>
              </a:rPr>
              <a:t>Magnetec</a:t>
            </a:r>
            <a:r>
              <a:rPr lang="de-DE" altLang="ko-KR" sz="1200" dirty="0">
                <a:solidFill>
                  <a:schemeClr val="bg1"/>
                </a:solidFill>
                <a:latin typeface="Century Gothic" panose="020B0502020202020204" pitchFamily="34" charset="0"/>
              </a:rPr>
              <a:t> GmbH  I  Präsentationsmedium</a:t>
            </a:r>
            <a:endParaRPr lang="en-US" altLang="ko-KR" sz="1200" dirty="0">
              <a:solidFill>
                <a:schemeClr val="bg1"/>
              </a:solidFill>
            </a:endParaRPr>
          </a:p>
        </p:txBody>
      </p:sp>
      <p:sp>
        <p:nvSpPr>
          <p:cNvPr id="14" name="직사각형 4">
            <a:extLst>
              <a:ext uri="{FF2B5EF4-FFF2-40B4-BE49-F238E27FC236}">
                <a16:creationId xmlns:a16="http://schemas.microsoft.com/office/drawing/2014/main" id="{9E36AE48-9BB2-E335-C91E-4DE1559E3394}"/>
              </a:ext>
            </a:extLst>
          </p:cNvPr>
          <p:cNvSpPr/>
          <p:nvPr userDrawn="1"/>
        </p:nvSpPr>
        <p:spPr>
          <a:xfrm>
            <a:off x="535688" y="560043"/>
            <a:ext cx="4286248" cy="461665"/>
          </a:xfrm>
          <a:prstGeom prst="rect">
            <a:avLst/>
          </a:prstGeom>
        </p:spPr>
        <p:txBody>
          <a:bodyPr wrap="square">
            <a:spAutoFit/>
          </a:bodyPr>
          <a:lstStyle/>
          <a:p>
            <a:r>
              <a:rPr lang="en-US" altLang="ko-KR" sz="2400" dirty="0" err="1">
                <a:solidFill>
                  <a:srgbClr val="5693C1"/>
                </a:solidFill>
                <a:latin typeface="Century Gothic" panose="020B0502020202020204" pitchFamily="34" charset="0"/>
              </a:rPr>
              <a:t>Titel</a:t>
            </a:r>
            <a:r>
              <a:rPr lang="en-US" altLang="ko-KR" sz="2400" dirty="0">
                <a:solidFill>
                  <a:srgbClr val="5693C1"/>
                </a:solidFill>
                <a:latin typeface="Century Gothic" panose="020B0502020202020204" pitchFamily="34" charset="0"/>
              </a:rPr>
              <a:t> max 2 </a:t>
            </a:r>
            <a:r>
              <a:rPr lang="en-US" altLang="ko-KR" sz="2400" dirty="0" err="1">
                <a:solidFill>
                  <a:srgbClr val="5693C1"/>
                </a:solidFill>
                <a:latin typeface="Century Gothic" panose="020B0502020202020204" pitchFamily="34" charset="0"/>
              </a:rPr>
              <a:t>Zeilen</a:t>
            </a:r>
            <a:endParaRPr lang="en-US" altLang="ko-KR" sz="2400" dirty="0">
              <a:solidFill>
                <a:srgbClr val="5693C1"/>
              </a:solidFill>
              <a:latin typeface="Century Gothic" panose="020B0502020202020204" pitchFamily="34" charset="0"/>
            </a:endParaRPr>
          </a:p>
        </p:txBody>
      </p:sp>
      <p:sp>
        <p:nvSpPr>
          <p:cNvPr id="11" name="Bildplatzhalter 3">
            <a:extLst>
              <a:ext uri="{FF2B5EF4-FFF2-40B4-BE49-F238E27FC236}">
                <a16:creationId xmlns:a16="http://schemas.microsoft.com/office/drawing/2014/main" id="{A9FB8F56-A710-08C0-D85A-B60A2B2FA715}"/>
              </a:ext>
            </a:extLst>
          </p:cNvPr>
          <p:cNvSpPr>
            <a:spLocks noGrp="1"/>
          </p:cNvSpPr>
          <p:nvPr>
            <p:ph type="pic" sz="quarter" idx="11"/>
          </p:nvPr>
        </p:nvSpPr>
        <p:spPr>
          <a:xfrm>
            <a:off x="6087995" y="1704109"/>
            <a:ext cx="6104004" cy="4501381"/>
          </a:xfrm>
          <a:prstGeom prst="rect">
            <a:avLst/>
          </a:prstGeom>
        </p:spPr>
        <p:txBody>
          <a:bodyPr/>
          <a:lstStyle/>
          <a:p>
            <a:endParaRPr lang="de-DE"/>
          </a:p>
        </p:txBody>
      </p:sp>
      <p:sp>
        <p:nvSpPr>
          <p:cNvPr id="3" name="TextBox 17">
            <a:extLst>
              <a:ext uri="{FF2B5EF4-FFF2-40B4-BE49-F238E27FC236}">
                <a16:creationId xmlns:a16="http://schemas.microsoft.com/office/drawing/2014/main" id="{87B32F10-A578-183E-4219-41AB5D8ADAE4}"/>
              </a:ext>
            </a:extLst>
          </p:cNvPr>
          <p:cNvSpPr txBox="1"/>
          <p:nvPr userDrawn="1"/>
        </p:nvSpPr>
        <p:spPr>
          <a:xfrm>
            <a:off x="5310158" y="6449339"/>
            <a:ext cx="6184825" cy="253916"/>
          </a:xfrm>
          <a:prstGeom prst="rect">
            <a:avLst/>
          </a:prstGeom>
          <a:noFill/>
        </p:spPr>
        <p:txBody>
          <a:bodyPr wrap="square" rtlCol="0" anchor="ctr" anchorCtr="0">
            <a:spAutoFit/>
          </a:bodyPr>
          <a:lstStyle/>
          <a:p>
            <a:pPr rtl="0"/>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Confidential</a:t>
            </a:r>
            <a:r>
              <a:rPr lang="de-DE" altLang="ko-KR" sz="1000" dirty="0">
                <a:solidFill>
                  <a:schemeClr val="bg1"/>
                </a:solidFill>
                <a:latin typeface="Century Gothic" panose="020B0502020202020204" pitchFamily="34" charset="0"/>
              </a:rPr>
              <a:t> –   </a:t>
            </a:r>
            <a:r>
              <a:rPr lang="en-US" sz="1000" b="0" i="1" u="none" strike="noStrike" baseline="0" dirty="0">
                <a:solidFill>
                  <a:schemeClr val="bg1"/>
                </a:solidFill>
                <a:latin typeface="Century Gothic" panose="020B0502020202020204" pitchFamily="34" charset="0"/>
              </a:rPr>
              <a:t>Do not duplicate or distribute without written permission from </a:t>
            </a:r>
            <a:r>
              <a:rPr lang="en-US" sz="1000" b="0" i="1" u="none" strike="noStrike" baseline="0" dirty="0" err="1">
                <a:solidFill>
                  <a:schemeClr val="bg1"/>
                </a:solidFill>
                <a:latin typeface="Century Gothic" panose="020B0502020202020204" pitchFamily="34" charset="0"/>
              </a:rPr>
              <a:t>Magnetec</a:t>
            </a:r>
            <a:r>
              <a:rPr lang="en-US" sz="1000" b="0" i="1" u="none" strike="noStrike" baseline="0" dirty="0">
                <a:solidFill>
                  <a:schemeClr val="bg1"/>
                </a:solidFill>
                <a:latin typeface="Century Gothic" panose="020B0502020202020204" pitchFamily="34" charset="0"/>
              </a:rPr>
              <a:t> GmbH </a:t>
            </a:r>
            <a:endParaRPr lang="en-US" altLang="ko-KR" sz="1050" dirty="0">
              <a:solidFill>
                <a:schemeClr val="bg1"/>
              </a:solidFill>
            </a:endParaRPr>
          </a:p>
        </p:txBody>
      </p:sp>
      <p:sp>
        <p:nvSpPr>
          <p:cNvPr id="7" name="TextBox 17">
            <a:extLst>
              <a:ext uri="{FF2B5EF4-FFF2-40B4-BE49-F238E27FC236}">
                <a16:creationId xmlns:a16="http://schemas.microsoft.com/office/drawing/2014/main" id="{8C3F3290-98F2-46E7-85A6-F458DAAA2DF4}"/>
              </a:ext>
            </a:extLst>
          </p:cNvPr>
          <p:cNvSpPr txBox="1"/>
          <p:nvPr userDrawn="1"/>
        </p:nvSpPr>
        <p:spPr>
          <a:xfrm>
            <a:off x="11494983" y="6437798"/>
            <a:ext cx="481752" cy="276999"/>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D89C7-D8F9-4F42-9C9C-0D32D0887A39}" type="slidenum">
              <a:rPr lang="de-DE" altLang="ko-KR" sz="1200" smtClean="0">
                <a:solidFill>
                  <a:schemeClr val="bg1"/>
                </a:solidFill>
                <a:latin typeface="Century Gothic" panose="020B0502020202020204" pitchFamily="34" charset="0"/>
              </a:rPr>
              <a:t>‹Nr.›</a:t>
            </a:fld>
            <a:endParaRPr lang="en-US" altLang="ko-KR" sz="1200" dirty="0">
              <a:solidFill>
                <a:schemeClr val="bg1"/>
              </a:solidFill>
            </a:endParaRPr>
          </a:p>
        </p:txBody>
      </p:sp>
    </p:spTree>
    <p:extLst>
      <p:ext uri="{BB962C8B-B14F-4D97-AF65-F5344CB8AC3E}">
        <p14:creationId xmlns:p14="http://schemas.microsoft.com/office/powerpoint/2010/main" val="391365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965676"/>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3" r:id="rId3"/>
    <p:sldLayoutId id="2147483664" r:id="rId4"/>
    <p:sldLayoutId id="2147483656" r:id="rId5"/>
    <p:sldLayoutId id="2147483662" r:id="rId6"/>
    <p:sldLayoutId id="2147483658" r:id="rId7"/>
    <p:sldLayoutId id="2147483659" r:id="rId8"/>
    <p:sldLayoutId id="2147483660" r:id="rId9"/>
    <p:sldLayoutId id="2147483661" r:id="rId10"/>
    <p:sldLayoutId id="2147483665" r:id="rId11"/>
    <p:sldLayoutId id="2147483657"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5005587-7DC0-4160-B60E-A43431D46E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B9EFB23-95D7-419F-8087-E5ADE0109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381485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32628E"/>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Clr>
          <a:srgbClr val="32628E"/>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Clr>
          <a:srgbClr val="32628E"/>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Clr>
          <a:srgbClr val="32628E"/>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Clr>
          <a:srgbClr val="32628E"/>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hyperlink" Target="https://www.magnetec.de/motorlagerstroe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6.xml"/><Relationship Id="rId1" Type="http://schemas.openxmlformats.org/officeDocument/2006/relationships/themeOverride" Target="../theme/themeOverride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5.xml"/><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emf"/><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hyperlink" Target="https://youtu.be/xF_DV8kg_9U" TargetMode="External"/><Relationship Id="rId4" Type="http://schemas.openxmlformats.org/officeDocument/2006/relationships/image" Target="../media/image36.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FFEC3881-1AB8-147B-A77C-0E0CFDBF5FD0}"/>
              </a:ext>
            </a:extLst>
          </p:cNvPr>
          <p:cNvSpPr/>
          <p:nvPr/>
        </p:nvSpPr>
        <p:spPr>
          <a:xfrm>
            <a:off x="0" y="1442047"/>
            <a:ext cx="12192000" cy="4796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a:extLst>
              <a:ext uri="{FF2B5EF4-FFF2-40B4-BE49-F238E27FC236}">
                <a16:creationId xmlns:a16="http://schemas.microsoft.com/office/drawing/2014/main" id="{FB376813-FF82-88EF-E4A8-CF3A3715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8483" y="1939624"/>
            <a:ext cx="8777681" cy="4298564"/>
          </a:xfrm>
          <a:prstGeom prst="rect">
            <a:avLst/>
          </a:prstGeom>
        </p:spPr>
      </p:pic>
      <p:pic>
        <p:nvPicPr>
          <p:cNvPr id="14" name="Grafik 13">
            <a:extLst>
              <a:ext uri="{FF2B5EF4-FFF2-40B4-BE49-F238E27FC236}">
                <a16:creationId xmlns:a16="http://schemas.microsoft.com/office/drawing/2014/main" id="{D7FFE320-20A3-41F7-B298-D924F0641BA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3936" b="24644"/>
          <a:stretch/>
        </p:blipFill>
        <p:spPr>
          <a:xfrm>
            <a:off x="-2" y="3134726"/>
            <a:ext cx="3507141" cy="3070765"/>
          </a:xfrm>
          <a:prstGeom prst="rect">
            <a:avLst/>
          </a:prstGeom>
        </p:spPr>
      </p:pic>
      <p:sp>
        <p:nvSpPr>
          <p:cNvPr id="15" name="TextBox 53">
            <a:extLst>
              <a:ext uri="{FF2B5EF4-FFF2-40B4-BE49-F238E27FC236}">
                <a16:creationId xmlns:a16="http://schemas.microsoft.com/office/drawing/2014/main" id="{386100ED-75A7-4FDD-B9F6-EDD8649417DB}"/>
              </a:ext>
            </a:extLst>
          </p:cNvPr>
          <p:cNvSpPr txBox="1"/>
          <p:nvPr/>
        </p:nvSpPr>
        <p:spPr>
          <a:xfrm>
            <a:off x="505333" y="1488121"/>
            <a:ext cx="5566299" cy="1646605"/>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spcBef>
                <a:spcPts val="600"/>
              </a:spcBef>
            </a:pPr>
            <a:br>
              <a:rPr lang="en-US" altLang="ko-KR" sz="3200" spc="300" dirty="0">
                <a:solidFill>
                  <a:srgbClr val="63625C"/>
                </a:solidFill>
                <a:latin typeface="Century Gothic" panose="020B0502020202020204" pitchFamily="34" charset="0"/>
              </a:rPr>
            </a:br>
            <a:r>
              <a:rPr lang="en-US" altLang="ko-KR" sz="3200" spc="300" dirty="0">
                <a:solidFill>
                  <a:srgbClr val="5693C1"/>
                </a:solidFill>
                <a:latin typeface="Century Gothic" panose="020B0502020202020204" pitchFamily="34" charset="0"/>
              </a:rPr>
              <a:t>Efficiency is</a:t>
            </a:r>
          </a:p>
          <a:p>
            <a:pPr algn="l">
              <a:lnSpc>
                <a:spcPct val="100000"/>
              </a:lnSpc>
              <a:spcBef>
                <a:spcPts val="600"/>
              </a:spcBef>
            </a:pPr>
            <a:r>
              <a:rPr lang="en-US" altLang="ko-KR" sz="3200" spc="300" dirty="0">
                <a:solidFill>
                  <a:srgbClr val="5693C1"/>
                </a:solidFill>
                <a:latin typeface="Century Gothic" panose="020B0502020202020204" pitchFamily="34" charset="0"/>
              </a:rPr>
              <a:t>   our passion</a:t>
            </a:r>
            <a:endParaRPr lang="ko-KR" altLang="en-US" sz="3200" spc="300" dirty="0">
              <a:solidFill>
                <a:srgbClr val="5693C1"/>
              </a:solidFill>
              <a:latin typeface="Century Gothic" panose="020B0502020202020204" pitchFamily="34" charset="0"/>
            </a:endParaRPr>
          </a:p>
        </p:txBody>
      </p:sp>
      <p:pic>
        <p:nvPicPr>
          <p:cNvPr id="10" name="Grafik 9">
            <a:extLst>
              <a:ext uri="{FF2B5EF4-FFF2-40B4-BE49-F238E27FC236}">
                <a16:creationId xmlns:a16="http://schemas.microsoft.com/office/drawing/2014/main" id="{08D89503-C240-4E9F-8DA5-9078B4D5702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99008" y="63915"/>
            <a:ext cx="2044931" cy="1267002"/>
          </a:xfrm>
          <a:prstGeom prst="rect">
            <a:avLst/>
          </a:prstGeom>
        </p:spPr>
      </p:pic>
      <p:pic>
        <p:nvPicPr>
          <p:cNvPr id="11" name="Grafik 10">
            <a:extLst>
              <a:ext uri="{FF2B5EF4-FFF2-40B4-BE49-F238E27FC236}">
                <a16:creationId xmlns:a16="http://schemas.microsoft.com/office/drawing/2014/main" id="{6A8C97C4-6CEE-E8BC-48DE-87F094838D7A}"/>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114439" y="443968"/>
            <a:ext cx="1535654" cy="838485"/>
          </a:xfrm>
          <a:prstGeom prst="rect">
            <a:avLst/>
          </a:prstGeom>
        </p:spPr>
      </p:pic>
    </p:spTree>
    <p:extLst>
      <p:ext uri="{BB962C8B-B14F-4D97-AF65-F5344CB8AC3E}">
        <p14:creationId xmlns:p14="http://schemas.microsoft.com/office/powerpoint/2010/main" val="405988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feld 22">
            <a:extLst>
              <a:ext uri="{FF2B5EF4-FFF2-40B4-BE49-F238E27FC236}">
                <a16:creationId xmlns:a16="http://schemas.microsoft.com/office/drawing/2014/main" id="{3103E8DA-6638-6612-A7ED-AE023135BAC3}"/>
              </a:ext>
            </a:extLst>
          </p:cNvPr>
          <p:cNvSpPr txBox="1"/>
          <p:nvPr/>
        </p:nvSpPr>
        <p:spPr>
          <a:xfrm>
            <a:off x="1" y="118272"/>
            <a:ext cx="10162902"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Energy</a:t>
            </a:r>
          </a:p>
        </p:txBody>
      </p:sp>
      <p:sp>
        <p:nvSpPr>
          <p:cNvPr id="24" name="Rechteck 23">
            <a:extLst>
              <a:ext uri="{FF2B5EF4-FFF2-40B4-BE49-F238E27FC236}">
                <a16:creationId xmlns:a16="http://schemas.microsoft.com/office/drawing/2014/main" id="{2D78F913-0F23-D45A-66F8-BFAEEDD8F34E}"/>
              </a:ext>
            </a:extLst>
          </p:cNvPr>
          <p:cNvSpPr/>
          <p:nvPr/>
        </p:nvSpPr>
        <p:spPr>
          <a:xfrm>
            <a:off x="6071999" y="1191377"/>
            <a:ext cx="6120000"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5" name="Rechteck 24">
            <a:extLst>
              <a:ext uri="{FF2B5EF4-FFF2-40B4-BE49-F238E27FC236}">
                <a16:creationId xmlns:a16="http://schemas.microsoft.com/office/drawing/2014/main" id="{59DA7397-2EE7-BA39-CD76-71FFF9732C82}"/>
              </a:ext>
            </a:extLst>
          </p:cNvPr>
          <p:cNvSpPr/>
          <p:nvPr/>
        </p:nvSpPr>
        <p:spPr>
          <a:xfrm>
            <a:off x="-1" y="1191377"/>
            <a:ext cx="612000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Motor bearing protection for wind turbines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On frequency converter controlled electric motors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R</a:t>
            </a:r>
            <a:r>
              <a:rPr kumimoji="0" lang="en-US"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eduction</a:t>
            </a: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of interference from radiated emissions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p>
        </p:txBody>
      </p:sp>
      <p:sp>
        <p:nvSpPr>
          <p:cNvPr id="26" name="Rechteck 25">
            <a:extLst>
              <a:ext uri="{FF2B5EF4-FFF2-40B4-BE49-F238E27FC236}">
                <a16:creationId xmlns:a16="http://schemas.microsoft.com/office/drawing/2014/main" id="{342B2F4C-459E-27A4-15A1-BAE052023695}"/>
              </a:ext>
            </a:extLst>
          </p:cNvPr>
          <p:cNvSpPr/>
          <p:nvPr/>
        </p:nvSpPr>
        <p:spPr>
          <a:xfrm>
            <a:off x="6120001" y="3644003"/>
            <a:ext cx="605883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285750" algn="l" defTabSz="914400" rtl="0" eaLnBrk="1" fontAlgn="auto" latinLnBrk="0" hangingPunct="1">
              <a:lnSpc>
                <a:spcPct val="100000"/>
              </a:lnSpc>
              <a:spcBef>
                <a:spcPts val="0"/>
              </a:spcBef>
              <a:spcAft>
                <a:spcPts val="600"/>
              </a:spcAft>
              <a:buClr>
                <a:srgbClr val="5693C1"/>
              </a:buClr>
              <a:buSzPct val="130000"/>
              <a:buFont typeface="Courier New" panose="02070309020205020404" pitchFamily="49" charset="0"/>
              <a:buChar char="o"/>
              <a:tabLst/>
              <a:defRPr/>
            </a:pPr>
            <a:r>
              <a:rPr kumimoji="0" lang="en-US"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Cost reduction by saving expensive and high-maintenance components such as insulated bearings and grounding rings</a:t>
            </a:r>
          </a:p>
          <a:p>
            <a:pPr marL="57150" marR="0" lvl="0" indent="0" algn="l" defTabSz="914400" rtl="0" eaLnBrk="1" fontAlgn="auto" latinLnBrk="0" hangingPunct="1">
              <a:lnSpc>
                <a:spcPct val="100000"/>
              </a:lnSpc>
              <a:spcBef>
                <a:spcPts val="0"/>
              </a:spcBef>
              <a:spcAft>
                <a:spcPts val="600"/>
              </a:spcAft>
              <a:buClr>
                <a:srgbClr val="5693C1"/>
              </a:buClr>
              <a:buSzPct val="130000"/>
              <a:buFontTx/>
              <a:buNone/>
              <a:tabLst/>
              <a:defRPr/>
            </a:pP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endParaRPr>
          </a:p>
          <a:p>
            <a:pPr marL="342900" marR="0" lvl="0" indent="-285750" algn="l" defTabSz="914400" rtl="0" eaLnBrk="1" fontAlgn="auto" latinLnBrk="0" hangingPunct="1">
              <a:lnSpc>
                <a:spcPct val="100000"/>
              </a:lnSpc>
              <a:spcBef>
                <a:spcPts val="0"/>
              </a:spcBef>
              <a:spcAft>
                <a:spcPts val="600"/>
              </a:spcAft>
              <a:buClr>
                <a:srgbClr val="5693C1"/>
              </a:buClr>
              <a:buSzPct val="130000"/>
              <a:buFont typeface="Courier New" panose="02070309020205020404" pitchFamily="49" charset="0"/>
              <a:buChar char="o"/>
              <a:tabLst/>
              <a:defRPr/>
            </a:pPr>
            <a:r>
              <a:rPr kumimoji="0" lang="en-US"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Easy installation and retrofitting of existing systems</a:t>
            </a: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endParaRPr>
          </a:p>
        </p:txBody>
      </p:sp>
      <p:sp>
        <p:nvSpPr>
          <p:cNvPr id="27" name="Rechteck 26">
            <a:extLst>
              <a:ext uri="{FF2B5EF4-FFF2-40B4-BE49-F238E27FC236}">
                <a16:creationId xmlns:a16="http://schemas.microsoft.com/office/drawing/2014/main" id="{E775BCA6-4972-C298-A23A-8E7E12A2ED50}"/>
              </a:ext>
            </a:extLst>
          </p:cNvPr>
          <p:cNvSpPr/>
          <p:nvPr/>
        </p:nvSpPr>
        <p:spPr>
          <a:xfrm>
            <a:off x="6096000" y="1191378"/>
            <a:ext cx="6096000" cy="23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28" name="Picture 3">
            <a:extLst>
              <a:ext uri="{FF2B5EF4-FFF2-40B4-BE49-F238E27FC236}">
                <a16:creationId xmlns:a16="http://schemas.microsoft.com/office/drawing/2014/main" id="{EAF627FE-D1A5-465C-301A-764F8BDB16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414" y="3861083"/>
            <a:ext cx="1664732" cy="129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
            <a:extLst>
              <a:ext uri="{FF2B5EF4-FFF2-40B4-BE49-F238E27FC236}">
                <a16:creationId xmlns:a16="http://schemas.microsoft.com/office/drawing/2014/main" id="{44BF6A5B-2CA9-E3BB-E025-AAF1D0D863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95359" y="3861083"/>
            <a:ext cx="1660067" cy="1258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feld 29">
            <a:extLst>
              <a:ext uri="{FF2B5EF4-FFF2-40B4-BE49-F238E27FC236}">
                <a16:creationId xmlns:a16="http://schemas.microsoft.com/office/drawing/2014/main" id="{3B3FEA24-6532-68EE-F160-F43BAF9927C3}"/>
              </a:ext>
            </a:extLst>
          </p:cNvPr>
          <p:cNvSpPr txBox="1"/>
          <p:nvPr/>
        </p:nvSpPr>
        <p:spPr>
          <a:xfrm>
            <a:off x="117414" y="5271131"/>
            <a:ext cx="18053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without</a:t>
            </a:r>
            <a:r>
              <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a:t>
            </a: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filter</a:t>
            </a:r>
            <a:r>
              <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a:t>
            </a: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core</a:t>
            </a:r>
            <a:endPar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endParaRPr>
          </a:p>
        </p:txBody>
      </p:sp>
      <p:sp>
        <p:nvSpPr>
          <p:cNvPr id="31" name="Textfeld 30">
            <a:extLst>
              <a:ext uri="{FF2B5EF4-FFF2-40B4-BE49-F238E27FC236}">
                <a16:creationId xmlns:a16="http://schemas.microsoft.com/office/drawing/2014/main" id="{F1FB08EF-2C68-3D72-570E-DDCDA9A4C9EE}"/>
              </a:ext>
            </a:extLst>
          </p:cNvPr>
          <p:cNvSpPr txBox="1"/>
          <p:nvPr/>
        </p:nvSpPr>
        <p:spPr>
          <a:xfrm>
            <a:off x="4280616" y="5274241"/>
            <a:ext cx="16647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with</a:t>
            </a:r>
            <a:r>
              <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a:t>
            </a: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Nanoperm</a:t>
            </a:r>
            <a:r>
              <a:rPr kumimoji="0" lang="de-DE" sz="1400" b="0" i="0" u="none" strike="noStrike" kern="1200" cap="none" spc="0" normalizeH="0" baseline="30000" noProof="0" dirty="0">
                <a:ln>
                  <a:noFill/>
                </a:ln>
                <a:solidFill>
                  <a:srgbClr val="63625C"/>
                </a:solidFill>
                <a:effectLst/>
                <a:uLnTx/>
                <a:uFillTx/>
                <a:latin typeface="Century Gothic" panose="020B0502020202020204" pitchFamily="34" charset="0"/>
                <a:ea typeface="+mn-ea"/>
                <a:cs typeface="+mn-cs"/>
              </a:rPr>
              <a:t>®</a:t>
            </a:r>
            <a:r>
              <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a:t>
            </a: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filter</a:t>
            </a:r>
            <a:r>
              <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 </a:t>
            </a:r>
            <a:r>
              <a:rPr kumimoji="0" lang="de-DE" sz="1400" b="0" i="0" u="none" strike="noStrike" kern="1200" cap="none" spc="0" normalizeH="0" baseline="0" noProof="0" dirty="0" err="1">
                <a:ln>
                  <a:noFill/>
                </a:ln>
                <a:solidFill>
                  <a:srgbClr val="63625C"/>
                </a:solidFill>
                <a:effectLst/>
                <a:uLnTx/>
                <a:uFillTx/>
                <a:latin typeface="Century Gothic" panose="020B0502020202020204" pitchFamily="34" charset="0"/>
                <a:ea typeface="+mn-ea"/>
                <a:cs typeface="+mn-cs"/>
              </a:rPr>
              <a:t>core</a:t>
            </a:r>
            <a:endParaRPr kumimoji="0" lang="de-DE" sz="14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endParaRPr>
          </a:p>
        </p:txBody>
      </p:sp>
      <p:sp>
        <p:nvSpPr>
          <p:cNvPr id="32" name="Textfeld 31">
            <a:hlinkClick r:id="rId4"/>
            <a:extLst>
              <a:ext uri="{FF2B5EF4-FFF2-40B4-BE49-F238E27FC236}">
                <a16:creationId xmlns:a16="http://schemas.microsoft.com/office/drawing/2014/main" id="{E97991A6-DD08-CE59-2F2B-E1E3E456B3AE}"/>
              </a:ext>
            </a:extLst>
          </p:cNvPr>
          <p:cNvSpPr txBox="1"/>
          <p:nvPr/>
        </p:nvSpPr>
        <p:spPr>
          <a:xfrm>
            <a:off x="2489637" y="4643838"/>
            <a:ext cx="8763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8F8F8"/>
                </a:solidFill>
                <a:effectLst/>
                <a:uLnTx/>
                <a:uFillTx/>
                <a:latin typeface="Century Gothic"/>
                <a:ea typeface="+mn-ea"/>
                <a:cs typeface="+mn-cs"/>
              </a:rPr>
              <a:t>Link</a:t>
            </a:r>
          </a:p>
        </p:txBody>
      </p:sp>
      <p:pic>
        <p:nvPicPr>
          <p:cNvPr id="33" name="Picture 2">
            <a:extLst>
              <a:ext uri="{FF2B5EF4-FFF2-40B4-BE49-F238E27FC236}">
                <a16:creationId xmlns:a16="http://schemas.microsoft.com/office/drawing/2014/main" id="{231DCEE0-52FB-4EDA-EBFD-7B6F5CA42B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22720" y="4040494"/>
            <a:ext cx="2272088" cy="967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Grafik 34" descr="Ein Bild, das Himmel, draußen enthält.&#10;&#10;Automatisch generierte Beschreibung">
            <a:extLst>
              <a:ext uri="{FF2B5EF4-FFF2-40B4-BE49-F238E27FC236}">
                <a16:creationId xmlns:a16="http://schemas.microsoft.com/office/drawing/2014/main" id="{90BEB56B-63A5-8B33-1E4F-969A754F29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058" y="1363243"/>
            <a:ext cx="1316654" cy="1972889"/>
          </a:xfrm>
          <a:prstGeom prst="rect">
            <a:avLst/>
          </a:prstGeom>
        </p:spPr>
      </p:pic>
      <p:pic>
        <p:nvPicPr>
          <p:cNvPr id="36" name="Grafik 35" descr="Ein Bild, das drinnen enthält.&#10;&#10;Automatisch generierte Beschreibung">
            <a:extLst>
              <a:ext uri="{FF2B5EF4-FFF2-40B4-BE49-F238E27FC236}">
                <a16:creationId xmlns:a16="http://schemas.microsoft.com/office/drawing/2014/main" id="{BCBED5A1-D3AD-88A4-E059-35032D9497A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44000" y="1484866"/>
            <a:ext cx="2853490" cy="1903284"/>
          </a:xfrm>
          <a:prstGeom prst="rect">
            <a:avLst/>
          </a:prstGeom>
        </p:spPr>
      </p:pic>
    </p:spTree>
    <p:extLst>
      <p:ext uri="{BB962C8B-B14F-4D97-AF65-F5344CB8AC3E}">
        <p14:creationId xmlns:p14="http://schemas.microsoft.com/office/powerpoint/2010/main" val="2153272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068F6D1-F007-3CCE-BB0A-6E050D4DE768}"/>
              </a:ext>
            </a:extLst>
          </p:cNvPr>
          <p:cNvSpPr txBox="1"/>
          <p:nvPr/>
        </p:nvSpPr>
        <p:spPr>
          <a:xfrm>
            <a:off x="1" y="118272"/>
            <a:ext cx="10162902"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Safety</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4" name="Rechteck 3">
            <a:extLst>
              <a:ext uri="{FF2B5EF4-FFF2-40B4-BE49-F238E27FC236}">
                <a16:creationId xmlns:a16="http://schemas.microsoft.com/office/drawing/2014/main" id="{FBC1395B-1F84-5921-7BC5-E3C3055C6F46}"/>
              </a:ext>
            </a:extLst>
          </p:cNvPr>
          <p:cNvSpPr/>
          <p:nvPr/>
        </p:nvSpPr>
        <p:spPr>
          <a:xfrm>
            <a:off x="6071999" y="1191377"/>
            <a:ext cx="6120000"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Rechteck 4">
            <a:extLst>
              <a:ext uri="{FF2B5EF4-FFF2-40B4-BE49-F238E27FC236}">
                <a16:creationId xmlns:a16="http://schemas.microsoft.com/office/drawing/2014/main" id="{718CF6DC-8B21-396F-3805-B99571C755C8}"/>
              </a:ext>
            </a:extLst>
          </p:cNvPr>
          <p:cNvSpPr/>
          <p:nvPr/>
        </p:nvSpPr>
        <p:spPr>
          <a:xfrm>
            <a:off x="-1" y="3644003"/>
            <a:ext cx="6120000"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 name="Rechteck 5">
            <a:extLst>
              <a:ext uri="{FF2B5EF4-FFF2-40B4-BE49-F238E27FC236}">
                <a16:creationId xmlns:a16="http://schemas.microsoft.com/office/drawing/2014/main" id="{E602E0D1-E2A2-EB3F-E9D8-86EE184A26F4}"/>
              </a:ext>
            </a:extLst>
          </p:cNvPr>
          <p:cNvSpPr/>
          <p:nvPr/>
        </p:nvSpPr>
        <p:spPr>
          <a:xfrm>
            <a:off x="-1" y="1191377"/>
            <a:ext cx="612000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Current transformer, e.g. in the RCD</a:t>
            </a: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Use of residual current transformers with nanocrystalline toroidal cores for the detection of fault currents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7" name="Rechteck 6">
            <a:extLst>
              <a:ext uri="{FF2B5EF4-FFF2-40B4-BE49-F238E27FC236}">
                <a16:creationId xmlns:a16="http://schemas.microsoft.com/office/drawing/2014/main" id="{855875E5-4048-3B96-ED62-15C5208CA116}"/>
              </a:ext>
            </a:extLst>
          </p:cNvPr>
          <p:cNvSpPr/>
          <p:nvPr/>
        </p:nvSpPr>
        <p:spPr>
          <a:xfrm>
            <a:off x="6120001" y="3644003"/>
            <a:ext cx="605883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1"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Flexible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core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dimensions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1"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Very wide permeability range, adapted to the required sensitivity</a:t>
            </a:r>
          </a:p>
          <a:p>
            <a:pPr marL="285750" marR="0" lvl="1"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Defined stable temperature dependence in the range -25 ... + 100°C</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8" name="Rechteck 7">
            <a:extLst>
              <a:ext uri="{FF2B5EF4-FFF2-40B4-BE49-F238E27FC236}">
                <a16:creationId xmlns:a16="http://schemas.microsoft.com/office/drawing/2014/main" id="{31CADE97-3AB6-0E3F-9D32-D1B43DA32E6C}"/>
              </a:ext>
            </a:extLst>
          </p:cNvPr>
          <p:cNvSpPr/>
          <p:nvPr/>
        </p:nvSpPr>
        <p:spPr>
          <a:xfrm>
            <a:off x="6096000" y="1191378"/>
            <a:ext cx="6096000" cy="23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11" name="Grafik 10">
            <a:extLst>
              <a:ext uri="{FF2B5EF4-FFF2-40B4-BE49-F238E27FC236}">
                <a16:creationId xmlns:a16="http://schemas.microsoft.com/office/drawing/2014/main" id="{5DBC8533-FDB5-89ED-88D9-7556314D77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6722">
            <a:off x="1337526" y="4194806"/>
            <a:ext cx="3420949" cy="1236227"/>
          </a:xfrm>
          <a:prstGeom prst="rect">
            <a:avLst/>
          </a:prstGeom>
          <a:effectLst>
            <a:outerShdw blurRad="76200" dir="18900000" sy="23000" kx="-1200000" algn="bl" rotWithShape="0">
              <a:prstClr val="black">
                <a:alpha val="20000"/>
              </a:prstClr>
            </a:outerShdw>
          </a:effectLst>
        </p:spPr>
      </p:pic>
      <p:pic>
        <p:nvPicPr>
          <p:cNvPr id="36" name="Grafik 35">
            <a:extLst>
              <a:ext uri="{FF2B5EF4-FFF2-40B4-BE49-F238E27FC236}">
                <a16:creationId xmlns:a16="http://schemas.microsoft.com/office/drawing/2014/main" id="{861AACA3-6A53-BC0B-802E-CB728EAE5A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59034" y="1368671"/>
            <a:ext cx="2196217" cy="1819146"/>
          </a:xfrm>
          <a:prstGeom prst="rect">
            <a:avLst/>
          </a:prstGeom>
        </p:spPr>
      </p:pic>
    </p:spTree>
    <p:extLst>
      <p:ext uri="{BB962C8B-B14F-4D97-AF65-F5344CB8AC3E}">
        <p14:creationId xmlns:p14="http://schemas.microsoft.com/office/powerpoint/2010/main" val="103784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lvl="1">
              <a:defRPr/>
            </a:pPr>
            <a:r>
              <a:rPr lang="en-GB" sz="3200" dirty="0">
                <a:solidFill>
                  <a:srgbClr val="5693C1"/>
                </a:solidFill>
                <a:latin typeface="Century Gothic"/>
              </a:rPr>
              <a:t>Future Trends for Nanocrystalline Applications / Products</a:t>
            </a:r>
          </a:p>
        </p:txBody>
      </p:sp>
      <p:sp>
        <p:nvSpPr>
          <p:cNvPr id="4" name="Rechteck 3">
            <a:extLst>
              <a:ext uri="{FF2B5EF4-FFF2-40B4-BE49-F238E27FC236}">
                <a16:creationId xmlns:a16="http://schemas.microsoft.com/office/drawing/2014/main" id="{C728B721-8C81-0898-AF4A-890BF1C0575B}"/>
              </a:ext>
            </a:extLst>
          </p:cNvPr>
          <p:cNvSpPr/>
          <p:nvPr/>
        </p:nvSpPr>
        <p:spPr>
          <a:xfrm>
            <a:off x="340660" y="1191377"/>
            <a:ext cx="11851338" cy="4689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dirty="0">
                <a:solidFill>
                  <a:srgbClr val="63625C"/>
                </a:solidFill>
                <a:latin typeface="Century Gothic" panose="020B0502020202020204" pitchFamily="34" charset="0"/>
                <a:ea typeface="맑은 고딕" panose="020B0503020000020004" pitchFamily="34" charset="-127"/>
              </a:rPr>
              <a:t>The market is in a constant development. The main challenges we see currently in the following areas:</a:t>
            </a:r>
          </a:p>
          <a:p>
            <a:pPr>
              <a:lnSpc>
                <a:spcPct val="150000"/>
              </a:lnSpc>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lnSpc>
                <a:spcPct val="150000"/>
              </a:lnSpc>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Weight &amp; Space!!!</a:t>
            </a:r>
          </a:p>
          <a:p>
            <a:pPr marL="285750" indent="-285750">
              <a:lnSpc>
                <a:spcPct val="150000"/>
              </a:lnSpc>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Higher Frequency (100kHz)</a:t>
            </a:r>
          </a:p>
          <a:p>
            <a:pPr marL="285750" indent="-285750">
              <a:lnSpc>
                <a:spcPct val="150000"/>
              </a:lnSpc>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Heat absorption</a:t>
            </a:r>
          </a:p>
          <a:p>
            <a:pPr marL="285750" indent="-285750">
              <a:lnSpc>
                <a:spcPct val="150000"/>
              </a:lnSpc>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Shielding</a:t>
            </a:r>
          </a:p>
          <a:p>
            <a:pPr marL="285750" indent="-285750">
              <a:lnSpc>
                <a:spcPct val="150000"/>
              </a:lnSpc>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Different shapes, e.g. oval, </a:t>
            </a:r>
            <a:r>
              <a:rPr lang="en-GB" dirty="0" err="1">
                <a:solidFill>
                  <a:srgbClr val="63625C"/>
                </a:solidFill>
                <a:latin typeface="Century Gothic" panose="020B0502020202020204" pitchFamily="34" charset="0"/>
                <a:ea typeface="맑은 고딕" panose="020B0503020000020004" pitchFamily="34" charset="-127"/>
              </a:rPr>
              <a:t>retancular</a:t>
            </a:r>
            <a:r>
              <a:rPr lang="en-GB" dirty="0">
                <a:solidFill>
                  <a:srgbClr val="63625C"/>
                </a:solidFill>
                <a:latin typeface="Century Gothic" panose="020B0502020202020204" pitchFamily="34" charset="0"/>
                <a:ea typeface="맑은 고딕" panose="020B0503020000020004" pitchFamily="34" charset="-127"/>
              </a:rPr>
              <a:t>…. </a:t>
            </a:r>
          </a:p>
          <a:p>
            <a:pPr>
              <a:lnSpc>
                <a:spcPct val="150000"/>
              </a:lnSpc>
            </a:pPr>
            <a:endParaRPr lang="en-GB" dirty="0">
              <a:solidFill>
                <a:srgbClr val="63625C"/>
              </a:solidFill>
              <a:latin typeface="Century Gothic" panose="020B0502020202020204" pitchFamily="34" charset="0"/>
              <a:ea typeface="맑은 고딕" panose="020B0503020000020004" pitchFamily="34" charset="-127"/>
            </a:endParaRPr>
          </a:p>
          <a:p>
            <a:pPr>
              <a:lnSpc>
                <a:spcPct val="150000"/>
              </a:lnSpc>
            </a:pPr>
            <a:r>
              <a:rPr lang="en-GB" dirty="0">
                <a:solidFill>
                  <a:srgbClr val="63625C"/>
                </a:solidFill>
                <a:latin typeface="Century Gothic" panose="020B0502020202020204" pitchFamily="34" charset="0"/>
                <a:ea typeface="맑은 고딕" panose="020B0503020000020004" pitchFamily="34" charset="-127"/>
              </a:rPr>
              <a:t>This requires further research and development activities on materials and processes to develop new materials with different characteristics.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Tree>
    <p:extLst>
      <p:ext uri="{BB962C8B-B14F-4D97-AF65-F5344CB8AC3E}">
        <p14:creationId xmlns:p14="http://schemas.microsoft.com/office/powerpoint/2010/main" val="18880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lvl="1">
              <a:defRPr/>
            </a:pPr>
            <a:r>
              <a:rPr lang="en-GB" sz="3200" dirty="0">
                <a:solidFill>
                  <a:srgbClr val="5693C1"/>
                </a:solidFill>
                <a:latin typeface="Century Gothic"/>
              </a:rPr>
              <a:t>Establishing of new Nano-Products / new applications</a:t>
            </a:r>
          </a:p>
        </p:txBody>
      </p:sp>
      <p:sp>
        <p:nvSpPr>
          <p:cNvPr id="8" name="Rechteck 7">
            <a:extLst>
              <a:ext uri="{FF2B5EF4-FFF2-40B4-BE49-F238E27FC236}">
                <a16:creationId xmlns:a16="http://schemas.microsoft.com/office/drawing/2014/main" id="{B80F2460-66FC-9CF9-DDFB-818856128534}"/>
              </a:ext>
            </a:extLst>
          </p:cNvPr>
          <p:cNvSpPr/>
          <p:nvPr/>
        </p:nvSpPr>
        <p:spPr>
          <a:xfrm>
            <a:off x="-2" y="1191377"/>
            <a:ext cx="12191999" cy="4689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de-DE" dirty="0">
                <a:solidFill>
                  <a:srgbClr val="63625C"/>
                </a:solidFill>
                <a:latin typeface="Century Gothic" panose="020B0502020202020204" pitchFamily="34" charset="0"/>
                <a:ea typeface="맑은 고딕" panose="020B0503020000020004" pitchFamily="34" charset="-127"/>
              </a:rPr>
              <a:t>Customers do not </a:t>
            </a:r>
            <a:r>
              <a:rPr lang="en-GB" dirty="0">
                <a:solidFill>
                  <a:srgbClr val="63625C"/>
                </a:solidFill>
                <a:latin typeface="Century Gothic" panose="020B0502020202020204" pitchFamily="34" charset="0"/>
                <a:ea typeface="맑은 고딕" panose="020B0503020000020004" pitchFamily="34" charset="-127"/>
              </a:rPr>
              <a:t>want</a:t>
            </a:r>
            <a:r>
              <a:rPr lang="de-DE" dirty="0">
                <a:solidFill>
                  <a:srgbClr val="63625C"/>
                </a:solidFill>
                <a:latin typeface="Century Gothic" panose="020B0502020202020204" pitchFamily="34" charset="0"/>
                <a:ea typeface="맑은 고딕" panose="020B0503020000020004" pitchFamily="34" charset="-127"/>
              </a:rPr>
              <a:t> </a:t>
            </a:r>
            <a:r>
              <a:rPr lang="en-GB" dirty="0">
                <a:solidFill>
                  <a:srgbClr val="63625C"/>
                </a:solidFill>
                <a:latin typeface="Century Gothic" panose="020B0502020202020204" pitchFamily="34" charset="0"/>
                <a:ea typeface="맑은 고딕" panose="020B0503020000020004" pitchFamily="34" charset="-127"/>
              </a:rPr>
              <a:t>to</a:t>
            </a:r>
            <a:r>
              <a:rPr lang="de-DE" dirty="0">
                <a:solidFill>
                  <a:srgbClr val="63625C"/>
                </a:solidFill>
                <a:latin typeface="Century Gothic" panose="020B0502020202020204" pitchFamily="34" charset="0"/>
                <a:ea typeface="맑은 고딕" panose="020B0503020000020004" pitchFamily="34" charset="-127"/>
              </a:rPr>
              <a:t> </a:t>
            </a:r>
            <a:r>
              <a:rPr lang="de-DE" dirty="0" err="1">
                <a:solidFill>
                  <a:srgbClr val="63625C"/>
                </a:solidFill>
                <a:latin typeface="Century Gothic" panose="020B0502020202020204" pitchFamily="34" charset="0"/>
                <a:ea typeface="맑은 고딕" panose="020B0503020000020004" pitchFamily="34" charset="-127"/>
              </a:rPr>
              <a:t>have</a:t>
            </a:r>
            <a:r>
              <a:rPr lang="de-DE" dirty="0">
                <a:solidFill>
                  <a:srgbClr val="63625C"/>
                </a:solidFill>
                <a:latin typeface="Century Gothic" panose="020B0502020202020204" pitchFamily="34" charset="0"/>
                <a:ea typeface="맑은 고딕" panose="020B0503020000020004" pitchFamily="34" charset="-127"/>
              </a:rPr>
              <a:t> simple </a:t>
            </a:r>
            <a:r>
              <a:rPr lang="de-DE" dirty="0" err="1">
                <a:solidFill>
                  <a:srgbClr val="63625C"/>
                </a:solidFill>
                <a:latin typeface="Century Gothic" panose="020B0502020202020204" pitchFamily="34" charset="0"/>
                <a:ea typeface="맑은 고딕" panose="020B0503020000020004" pitchFamily="34" charset="-127"/>
              </a:rPr>
              <a:t>products</a:t>
            </a:r>
            <a:r>
              <a:rPr lang="de-DE" dirty="0">
                <a:solidFill>
                  <a:srgbClr val="63625C"/>
                </a:solidFill>
                <a:latin typeface="Century Gothic" panose="020B0502020202020204" pitchFamily="34" charset="0"/>
                <a:ea typeface="맑은 고딕" panose="020B0503020000020004" pitchFamily="34" charset="-127"/>
              </a:rPr>
              <a:t>/</a:t>
            </a:r>
            <a:r>
              <a:rPr lang="de-DE" dirty="0" err="1">
                <a:solidFill>
                  <a:srgbClr val="63625C"/>
                </a:solidFill>
                <a:latin typeface="Century Gothic" panose="020B0502020202020204" pitchFamily="34" charset="0"/>
                <a:ea typeface="맑은 고딕" panose="020B0503020000020004" pitchFamily="34" charset="-127"/>
              </a:rPr>
              <a:t>components</a:t>
            </a:r>
            <a:r>
              <a:rPr lang="de-DE" dirty="0">
                <a:solidFill>
                  <a:srgbClr val="63625C"/>
                </a:solidFill>
                <a:latin typeface="Century Gothic" panose="020B0502020202020204" pitchFamily="34" charset="0"/>
                <a:ea typeface="맑은 고딕" panose="020B0503020000020004" pitchFamily="34" charset="-127"/>
              </a:rPr>
              <a:t> </a:t>
            </a:r>
            <a:r>
              <a:rPr lang="de-DE" dirty="0" err="1">
                <a:solidFill>
                  <a:srgbClr val="63625C"/>
                </a:solidFill>
                <a:latin typeface="Century Gothic" panose="020B0502020202020204" pitchFamily="34" charset="0"/>
                <a:ea typeface="맑은 고딕" panose="020B0503020000020004" pitchFamily="34" charset="-127"/>
              </a:rPr>
              <a:t>anymore</a:t>
            </a: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EMC / Application environment is too complex and knowledge and resources are limited</a:t>
            </a: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More „complex“ applications are needed to be successful</a:t>
            </a:r>
          </a:p>
          <a:p>
            <a:pPr marL="285750" indent="-285750">
              <a:buFont typeface="Arial" panose="020B0604020202020204" pitchFamily="34" charset="0"/>
              <a:buChar char="•"/>
            </a:pP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Many times a ready to use product (e.g. nano plus electronics) is required</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Huge potentials are visible in the area of sensors and (active) Filters</a:t>
            </a:r>
          </a:p>
        </p:txBody>
      </p:sp>
    </p:spTree>
    <p:extLst>
      <p:ext uri="{BB962C8B-B14F-4D97-AF65-F5344CB8AC3E}">
        <p14:creationId xmlns:p14="http://schemas.microsoft.com/office/powerpoint/2010/main" val="126548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Future Challenges Development</a:t>
            </a:r>
          </a:p>
        </p:txBody>
      </p:sp>
      <p:sp>
        <p:nvSpPr>
          <p:cNvPr id="4" name="Rechteck 3">
            <a:extLst>
              <a:ext uri="{FF2B5EF4-FFF2-40B4-BE49-F238E27FC236}">
                <a16:creationId xmlns:a16="http://schemas.microsoft.com/office/drawing/2014/main" id="{C728B721-8C81-0898-AF4A-890BF1C0575B}"/>
              </a:ext>
            </a:extLst>
          </p:cNvPr>
          <p:cNvSpPr/>
          <p:nvPr/>
        </p:nvSpPr>
        <p:spPr>
          <a:xfrm>
            <a:off x="-2" y="1191377"/>
            <a:ext cx="12191999" cy="4689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Knowledge Gap in the market / at customers</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Developers do not know enough about Nanocrystalline materials/products</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Too less information and tools for testing &amp; simulation available</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Early start of development with end customers needed</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Too many wrong promises from “experts” which cannot be achieved</a:t>
            </a: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Tree>
    <p:extLst>
      <p:ext uri="{BB962C8B-B14F-4D97-AF65-F5344CB8AC3E}">
        <p14:creationId xmlns:p14="http://schemas.microsoft.com/office/powerpoint/2010/main" val="314442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de-DE" sz="3200" dirty="0">
                <a:solidFill>
                  <a:srgbClr val="5693C1"/>
                </a:solidFill>
                <a:latin typeface="Century Gothic"/>
              </a:rPr>
              <a:t>Simulation Tool</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7" name="Grafik 6">
            <a:extLst>
              <a:ext uri="{FF2B5EF4-FFF2-40B4-BE49-F238E27FC236}">
                <a16:creationId xmlns:a16="http://schemas.microsoft.com/office/drawing/2014/main" id="{E8061138-7254-B09F-02AF-5933F8619FE6}"/>
              </a:ext>
            </a:extLst>
          </p:cNvPr>
          <p:cNvPicPr>
            <a:picLocks noChangeAspect="1"/>
          </p:cNvPicPr>
          <p:nvPr/>
        </p:nvPicPr>
        <p:blipFill>
          <a:blip r:embed="rId2"/>
          <a:stretch>
            <a:fillRect/>
          </a:stretch>
        </p:blipFill>
        <p:spPr>
          <a:xfrm>
            <a:off x="3467898" y="3584"/>
            <a:ext cx="8716591" cy="6611273"/>
          </a:xfrm>
          <a:prstGeom prst="rect">
            <a:avLst/>
          </a:prstGeom>
        </p:spPr>
      </p:pic>
      <p:sp>
        <p:nvSpPr>
          <p:cNvPr id="9" name="Textfeld 8">
            <a:extLst>
              <a:ext uri="{FF2B5EF4-FFF2-40B4-BE49-F238E27FC236}">
                <a16:creationId xmlns:a16="http://schemas.microsoft.com/office/drawing/2014/main" id="{1A9B1FD5-D19F-1DD1-CC23-F8AF5296B26A}"/>
              </a:ext>
            </a:extLst>
          </p:cNvPr>
          <p:cNvSpPr txBox="1"/>
          <p:nvPr/>
        </p:nvSpPr>
        <p:spPr>
          <a:xfrm>
            <a:off x="419898" y="817735"/>
            <a:ext cx="6096000" cy="369332"/>
          </a:xfrm>
          <a:prstGeom prst="rect">
            <a:avLst/>
          </a:prstGeom>
          <a:noFill/>
        </p:spPr>
        <p:txBody>
          <a:bodyPr wrap="square">
            <a:spAutoFit/>
          </a:bodyPr>
          <a:lstStyle/>
          <a:p>
            <a:r>
              <a:rPr lang="de-DE" dirty="0"/>
              <a:t>https://simtool.magnetec.de</a:t>
            </a:r>
          </a:p>
        </p:txBody>
      </p:sp>
    </p:spTree>
    <p:extLst>
      <p:ext uri="{BB962C8B-B14F-4D97-AF65-F5344CB8AC3E}">
        <p14:creationId xmlns:p14="http://schemas.microsoft.com/office/powerpoint/2010/main" val="3604711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de-DE" sz="3200" dirty="0">
                <a:solidFill>
                  <a:srgbClr val="5693C1"/>
                </a:solidFill>
                <a:latin typeface="Century Gothic"/>
              </a:rPr>
              <a:t>Simulation Tool</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9" name="Textfeld 8">
            <a:extLst>
              <a:ext uri="{FF2B5EF4-FFF2-40B4-BE49-F238E27FC236}">
                <a16:creationId xmlns:a16="http://schemas.microsoft.com/office/drawing/2014/main" id="{1A9B1FD5-D19F-1DD1-CC23-F8AF5296B26A}"/>
              </a:ext>
            </a:extLst>
          </p:cNvPr>
          <p:cNvSpPr txBox="1"/>
          <p:nvPr/>
        </p:nvSpPr>
        <p:spPr>
          <a:xfrm>
            <a:off x="419898" y="817735"/>
            <a:ext cx="6096000" cy="369332"/>
          </a:xfrm>
          <a:prstGeom prst="rect">
            <a:avLst/>
          </a:prstGeom>
          <a:noFill/>
        </p:spPr>
        <p:txBody>
          <a:bodyPr wrap="square">
            <a:spAutoFit/>
          </a:bodyPr>
          <a:lstStyle/>
          <a:p>
            <a:r>
              <a:rPr lang="de-DE" dirty="0"/>
              <a:t>https://simtool.magnetec.de</a:t>
            </a:r>
          </a:p>
        </p:txBody>
      </p:sp>
      <p:pic>
        <p:nvPicPr>
          <p:cNvPr id="4" name="Grafik 3">
            <a:extLst>
              <a:ext uri="{FF2B5EF4-FFF2-40B4-BE49-F238E27FC236}">
                <a16:creationId xmlns:a16="http://schemas.microsoft.com/office/drawing/2014/main" id="{7ED45ACA-1AA3-C5AA-428A-E66B6FCC0C76}"/>
              </a:ext>
            </a:extLst>
          </p:cNvPr>
          <p:cNvPicPr>
            <a:picLocks noChangeAspect="1"/>
          </p:cNvPicPr>
          <p:nvPr/>
        </p:nvPicPr>
        <p:blipFill>
          <a:blip r:embed="rId2"/>
          <a:stretch>
            <a:fillRect/>
          </a:stretch>
        </p:blipFill>
        <p:spPr>
          <a:xfrm>
            <a:off x="5525784" y="0"/>
            <a:ext cx="6662701" cy="6858000"/>
          </a:xfrm>
          <a:prstGeom prst="rect">
            <a:avLst/>
          </a:prstGeom>
        </p:spPr>
      </p:pic>
    </p:spTree>
    <p:extLst>
      <p:ext uri="{BB962C8B-B14F-4D97-AF65-F5344CB8AC3E}">
        <p14:creationId xmlns:p14="http://schemas.microsoft.com/office/powerpoint/2010/main" val="235707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de-DE" sz="3200" dirty="0" err="1">
                <a:solidFill>
                  <a:srgbClr val="5693C1"/>
                </a:solidFill>
                <a:latin typeface="Century Gothic"/>
              </a:rPr>
              <a:t>Calculation</a:t>
            </a:r>
            <a:r>
              <a:rPr lang="de-DE" sz="3200" dirty="0">
                <a:solidFill>
                  <a:srgbClr val="5693C1"/>
                </a:solidFill>
                <a:latin typeface="Century Gothic"/>
              </a:rPr>
              <a:t> Tool</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4" name="Grafik 3">
            <a:extLst>
              <a:ext uri="{FF2B5EF4-FFF2-40B4-BE49-F238E27FC236}">
                <a16:creationId xmlns:a16="http://schemas.microsoft.com/office/drawing/2014/main" id="{747204B9-BFB1-9F73-77B8-E8AA8732ED51}"/>
              </a:ext>
            </a:extLst>
          </p:cNvPr>
          <p:cNvPicPr>
            <a:picLocks noChangeAspect="1"/>
          </p:cNvPicPr>
          <p:nvPr/>
        </p:nvPicPr>
        <p:blipFill>
          <a:blip r:embed="rId2"/>
          <a:stretch>
            <a:fillRect/>
          </a:stretch>
        </p:blipFill>
        <p:spPr>
          <a:xfrm>
            <a:off x="4339132" y="0"/>
            <a:ext cx="7852671" cy="6858000"/>
          </a:xfrm>
          <a:prstGeom prst="rect">
            <a:avLst/>
          </a:prstGeom>
        </p:spPr>
      </p:pic>
      <p:sp>
        <p:nvSpPr>
          <p:cNvPr id="6" name="Textfeld 5">
            <a:extLst>
              <a:ext uri="{FF2B5EF4-FFF2-40B4-BE49-F238E27FC236}">
                <a16:creationId xmlns:a16="http://schemas.microsoft.com/office/drawing/2014/main" id="{508D80FC-A6D5-8823-65D3-8E7A81C69E6E}"/>
              </a:ext>
            </a:extLst>
          </p:cNvPr>
          <p:cNvSpPr txBox="1"/>
          <p:nvPr/>
        </p:nvSpPr>
        <p:spPr>
          <a:xfrm>
            <a:off x="501238" y="817885"/>
            <a:ext cx="6094428" cy="369332"/>
          </a:xfrm>
          <a:prstGeom prst="rect">
            <a:avLst/>
          </a:prstGeom>
          <a:noFill/>
        </p:spPr>
        <p:txBody>
          <a:bodyPr wrap="square">
            <a:spAutoFit/>
          </a:bodyPr>
          <a:lstStyle/>
          <a:p>
            <a:r>
              <a:rPr lang="de-DE" dirty="0"/>
              <a:t>https://www.magnetec.de/calculation-tool</a:t>
            </a:r>
          </a:p>
        </p:txBody>
      </p:sp>
    </p:spTree>
    <p:extLst>
      <p:ext uri="{BB962C8B-B14F-4D97-AF65-F5344CB8AC3E}">
        <p14:creationId xmlns:p14="http://schemas.microsoft.com/office/powerpoint/2010/main" val="2284034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de-DE" sz="3200" dirty="0" err="1">
                <a:solidFill>
                  <a:srgbClr val="5693C1"/>
                </a:solidFill>
                <a:latin typeface="Century Gothic"/>
              </a:rPr>
              <a:t>Calculation</a:t>
            </a:r>
            <a:r>
              <a:rPr lang="de-DE" sz="3200" dirty="0">
                <a:solidFill>
                  <a:srgbClr val="5693C1"/>
                </a:solidFill>
                <a:latin typeface="Century Gothic"/>
              </a:rPr>
              <a:t> Tool</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5" name="Grafik 4">
            <a:extLst>
              <a:ext uri="{FF2B5EF4-FFF2-40B4-BE49-F238E27FC236}">
                <a16:creationId xmlns:a16="http://schemas.microsoft.com/office/drawing/2014/main" id="{882650B9-46AA-F3C6-D908-A99198B3064C}"/>
              </a:ext>
            </a:extLst>
          </p:cNvPr>
          <p:cNvPicPr>
            <a:picLocks noChangeAspect="1"/>
          </p:cNvPicPr>
          <p:nvPr/>
        </p:nvPicPr>
        <p:blipFill>
          <a:blip r:embed="rId2"/>
          <a:stretch>
            <a:fillRect/>
          </a:stretch>
        </p:blipFill>
        <p:spPr>
          <a:xfrm>
            <a:off x="1470967" y="827914"/>
            <a:ext cx="9250066" cy="5277587"/>
          </a:xfrm>
          <a:prstGeom prst="rect">
            <a:avLst/>
          </a:prstGeom>
        </p:spPr>
      </p:pic>
      <p:sp>
        <p:nvSpPr>
          <p:cNvPr id="7" name="Textfeld 6">
            <a:extLst>
              <a:ext uri="{FF2B5EF4-FFF2-40B4-BE49-F238E27FC236}">
                <a16:creationId xmlns:a16="http://schemas.microsoft.com/office/drawing/2014/main" id="{9CD50574-1E5B-763E-2E17-2B050391A98B}"/>
              </a:ext>
            </a:extLst>
          </p:cNvPr>
          <p:cNvSpPr txBox="1"/>
          <p:nvPr/>
        </p:nvSpPr>
        <p:spPr>
          <a:xfrm>
            <a:off x="6490447" y="5171745"/>
            <a:ext cx="6096000" cy="369332"/>
          </a:xfrm>
          <a:prstGeom prst="rect">
            <a:avLst/>
          </a:prstGeom>
          <a:noFill/>
        </p:spPr>
        <p:txBody>
          <a:bodyPr wrap="square">
            <a:spAutoFit/>
          </a:bodyPr>
          <a:lstStyle/>
          <a:p>
            <a:r>
              <a:rPr lang="de-DE" dirty="0"/>
              <a:t>https://www.magnetec.de/calculation-tool</a:t>
            </a:r>
          </a:p>
        </p:txBody>
      </p:sp>
    </p:spTree>
    <p:extLst>
      <p:ext uri="{BB962C8B-B14F-4D97-AF65-F5344CB8AC3E}">
        <p14:creationId xmlns:p14="http://schemas.microsoft.com/office/powerpoint/2010/main" val="76773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Future Challenges </a:t>
            </a:r>
            <a:r>
              <a:rPr lang="de-DE" sz="3200" dirty="0">
                <a:solidFill>
                  <a:srgbClr val="5693C1"/>
                </a:solidFill>
                <a:latin typeface="Century Gothic"/>
              </a:rPr>
              <a:t>External</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4" name="Rechteck 3">
            <a:extLst>
              <a:ext uri="{FF2B5EF4-FFF2-40B4-BE49-F238E27FC236}">
                <a16:creationId xmlns:a16="http://schemas.microsoft.com/office/drawing/2014/main" id="{C728B721-8C81-0898-AF4A-890BF1C0575B}"/>
              </a:ext>
            </a:extLst>
          </p:cNvPr>
          <p:cNvSpPr/>
          <p:nvPr/>
        </p:nvSpPr>
        <p:spPr>
          <a:xfrm>
            <a:off x="-2" y="1191377"/>
            <a:ext cx="12191999" cy="46894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Strong dependency on China</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More and more restrictions effecting Customers, Taxes, Costs and SC -&gt; Step out of China is a requirement</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Limited competition due to political interventions (regulations, taxes)</a:t>
            </a:r>
          </a:p>
          <a:p>
            <a:pPr marL="285750" indent="-285750">
              <a:buFont typeface="Arial" panose="020B0604020202020204" pitchFamily="34" charset="0"/>
              <a:buChar char="•"/>
            </a:pPr>
            <a:endParaRPr lang="en-GB" dirty="0">
              <a:solidFill>
                <a:srgbClr val="63625C"/>
              </a:solidFill>
              <a:latin typeface="Century Gothic" panose="020B0502020202020204" pitchFamily="34" charset="0"/>
              <a:ea typeface="맑은 고딕" panose="020B0503020000020004" pitchFamily="34" charset="-127"/>
            </a:endParaRPr>
          </a:p>
          <a:p>
            <a:pPr marL="285750" indent="-285750">
              <a:buFont typeface="Arial" panose="020B0604020202020204" pitchFamily="34" charset="0"/>
              <a:buChar char="•"/>
            </a:pPr>
            <a:r>
              <a:rPr lang="en-GB" dirty="0">
                <a:solidFill>
                  <a:srgbClr val="63625C"/>
                </a:solidFill>
                <a:latin typeface="Century Gothic" panose="020B0502020202020204" pitchFamily="34" charset="0"/>
                <a:ea typeface="맑은 고딕" panose="020B0503020000020004" pitchFamily="34" charset="-127"/>
              </a:rPr>
              <a:t>Constant SC-issues as a result effecting costs and deliveries</a:t>
            </a: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en-GB" altLang="ko-KR" sz="1800" b="0" i="0" u="none" strike="noStrike" kern="1200" cap="none" spc="0" normalizeH="0" baseline="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Tree>
    <p:extLst>
      <p:ext uri="{BB962C8B-B14F-4D97-AF65-F5344CB8AC3E}">
        <p14:creationId xmlns:p14="http://schemas.microsoft.com/office/powerpoint/2010/main" val="1575900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Menschliches Gesicht, Person, Kleidung, Mann enthält.&#10;&#10;Automatisch generierte Beschreibung">
            <a:extLst>
              <a:ext uri="{FF2B5EF4-FFF2-40B4-BE49-F238E27FC236}">
                <a16:creationId xmlns:a16="http://schemas.microsoft.com/office/drawing/2014/main" id="{CB97A8AE-57E6-40A4-DF9F-5E66D74FCB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1" r="51"/>
          <a:stretch>
            <a:fillRect/>
          </a:stretch>
        </p:blipFill>
        <p:spPr/>
      </p:pic>
      <p:sp>
        <p:nvSpPr>
          <p:cNvPr id="3" name="TextBox 4">
            <a:extLst>
              <a:ext uri="{FF2B5EF4-FFF2-40B4-BE49-F238E27FC236}">
                <a16:creationId xmlns:a16="http://schemas.microsoft.com/office/drawing/2014/main" id="{1C1769AA-0DEA-4BAE-2DDA-037E2CCC8D76}"/>
              </a:ext>
            </a:extLst>
          </p:cNvPr>
          <p:cNvSpPr txBox="1"/>
          <p:nvPr/>
        </p:nvSpPr>
        <p:spPr>
          <a:xfrm>
            <a:off x="8439086" y="1625099"/>
            <a:ext cx="3507141" cy="1446550"/>
          </a:xfrm>
          <a:prstGeom prst="rect">
            <a:avLst/>
          </a:prstGeom>
          <a:noFill/>
        </p:spPr>
        <p:txBody>
          <a:bodyPr wrap="square" rtlCol="0">
            <a:spAutoFit/>
          </a:bodyPr>
          <a:lstStyle/>
          <a:p>
            <a:pPr algn="r"/>
            <a:endParaRPr lang="de-DE" altLang="ko-KR" sz="1600" dirty="0">
              <a:solidFill>
                <a:schemeClr val="bg1"/>
              </a:solidFill>
              <a:latin typeface="Century Gothic" panose="020B0502020202020204" pitchFamily="34" charset="0"/>
            </a:endParaRPr>
          </a:p>
          <a:p>
            <a:pPr algn="r"/>
            <a:r>
              <a:rPr lang="de-DE" altLang="ko-KR" sz="1600" dirty="0">
                <a:solidFill>
                  <a:schemeClr val="bg1"/>
                </a:solidFill>
                <a:latin typeface="Century Gothic" panose="020B0502020202020204" pitchFamily="34" charset="0"/>
              </a:rPr>
              <a:t>Marc Nicolaudius</a:t>
            </a:r>
          </a:p>
          <a:p>
            <a:pPr algn="r"/>
            <a:r>
              <a:rPr lang="de-DE" altLang="ko-KR" sz="1600" dirty="0">
                <a:solidFill>
                  <a:schemeClr val="bg1"/>
                </a:solidFill>
                <a:latin typeface="Century Gothic" panose="020B0502020202020204" pitchFamily="34" charset="0"/>
              </a:rPr>
              <a:t>-Managing </a:t>
            </a:r>
            <a:r>
              <a:rPr lang="de-DE" altLang="ko-KR" sz="1600" dirty="0" err="1">
                <a:solidFill>
                  <a:schemeClr val="bg1"/>
                </a:solidFill>
                <a:latin typeface="Century Gothic" panose="020B0502020202020204" pitchFamily="34" charset="0"/>
              </a:rPr>
              <a:t>Director</a:t>
            </a:r>
            <a:r>
              <a:rPr lang="de-DE" altLang="ko-KR" sz="1600" dirty="0">
                <a:solidFill>
                  <a:schemeClr val="bg1"/>
                </a:solidFill>
                <a:latin typeface="Century Gothic" panose="020B0502020202020204" pitchFamily="34" charset="0"/>
              </a:rPr>
              <a:t>-</a:t>
            </a:r>
          </a:p>
          <a:p>
            <a:pPr algn="r">
              <a:lnSpc>
                <a:spcPct val="150000"/>
              </a:lnSpc>
            </a:pPr>
            <a:r>
              <a:rPr lang="de-DE" altLang="ko-KR" sz="1600" dirty="0">
                <a:solidFill>
                  <a:schemeClr val="bg1"/>
                </a:solidFill>
                <a:latin typeface="Century Gothic" panose="020B0502020202020204" pitchFamily="34" charset="0"/>
              </a:rPr>
              <a:t>Marc.Nicolaudius@magnetec.de</a:t>
            </a:r>
          </a:p>
          <a:p>
            <a:pPr algn="r"/>
            <a:r>
              <a:rPr lang="de-DE" altLang="ko-KR" sz="1600" dirty="0">
                <a:solidFill>
                  <a:schemeClr val="bg1"/>
                </a:solidFill>
                <a:latin typeface="Century Gothic" panose="020B0502020202020204" pitchFamily="34" charset="0"/>
              </a:rPr>
              <a:t>+49 173 6694481</a:t>
            </a:r>
            <a:endParaRPr lang="ko-KR" altLang="en-US" sz="1600" dirty="0">
              <a:solidFill>
                <a:schemeClr val="bg1"/>
              </a:solidFill>
              <a:latin typeface="Century Gothic" panose="020B0502020202020204" pitchFamily="34" charset="0"/>
            </a:endParaRPr>
          </a:p>
        </p:txBody>
      </p:sp>
      <p:sp>
        <p:nvSpPr>
          <p:cNvPr id="7" name="Textfeld 6">
            <a:extLst>
              <a:ext uri="{FF2B5EF4-FFF2-40B4-BE49-F238E27FC236}">
                <a16:creationId xmlns:a16="http://schemas.microsoft.com/office/drawing/2014/main" id="{C7C5CB66-37FE-E1F1-D338-7532FF10A48E}"/>
              </a:ext>
            </a:extLst>
          </p:cNvPr>
          <p:cNvSpPr txBox="1"/>
          <p:nvPr/>
        </p:nvSpPr>
        <p:spPr>
          <a:xfrm>
            <a:off x="199431" y="62690"/>
            <a:ext cx="8039133" cy="5847755"/>
          </a:xfrm>
          <a:prstGeom prst="rect">
            <a:avLst/>
          </a:prstGeom>
          <a:noFill/>
        </p:spPr>
        <p:txBody>
          <a:bodyPr wrap="square">
            <a:spAutoFit/>
          </a:bodyPr>
          <a:lstStyle/>
          <a:p>
            <a:pPr>
              <a:spcAft>
                <a:spcPts val="1200"/>
              </a:spcAft>
            </a:pPr>
            <a:r>
              <a:rPr lang="de-DE" sz="2000" b="1" i="0" u="none" strike="noStrike" baseline="0" dirty="0">
                <a:solidFill>
                  <a:srgbClr val="000000"/>
                </a:solidFill>
                <a:latin typeface="Arial" panose="020B0604020202020204" pitchFamily="34" charset="0"/>
              </a:rPr>
              <a:t>PROFESSIONAL PROFILE </a:t>
            </a:r>
            <a:endParaRPr lang="de-DE" sz="2000" b="0" i="0" u="none" strike="noStrike" baseline="0" dirty="0">
              <a:solidFill>
                <a:srgbClr val="000000"/>
              </a:solidFill>
              <a:latin typeface="Arial" panose="020B0604020202020204" pitchFamily="34" charset="0"/>
            </a:endParaRPr>
          </a:p>
          <a:p>
            <a:pPr>
              <a:spcAft>
                <a:spcPts val="1200"/>
              </a:spcAft>
            </a:pPr>
            <a:r>
              <a:rPr lang="en-US" sz="2000" b="0" i="0" u="none" strike="noStrike" baseline="0" dirty="0">
                <a:solidFill>
                  <a:srgbClr val="000000"/>
                </a:solidFill>
                <a:latin typeface="Arial" panose="020B0604020202020204" pitchFamily="34" charset="0"/>
              </a:rPr>
              <a:t>-Managing Directo</a:t>
            </a:r>
            <a:r>
              <a:rPr lang="en-US" sz="2000" dirty="0">
                <a:solidFill>
                  <a:srgbClr val="000000"/>
                </a:solidFill>
                <a:latin typeface="Arial" panose="020B0604020202020204" pitchFamily="34" charset="0"/>
              </a:rPr>
              <a:t>r Magnetec Group since 2018</a:t>
            </a:r>
          </a:p>
          <a:p>
            <a:pPr>
              <a:spcAft>
                <a:spcPts val="1200"/>
              </a:spcAft>
            </a:pPr>
            <a:r>
              <a:rPr lang="en-US" sz="2000" b="0" i="0" u="none" strike="noStrike" baseline="0" dirty="0">
                <a:solidFill>
                  <a:srgbClr val="000000"/>
                </a:solidFill>
                <a:latin typeface="Arial" panose="020B0604020202020204" pitchFamily="34" charset="0"/>
              </a:rPr>
              <a:t>-Many years of experience in multinational companies</a:t>
            </a:r>
          </a:p>
          <a:p>
            <a:pPr>
              <a:spcAft>
                <a:spcPts val="1200"/>
              </a:spcAft>
            </a:pPr>
            <a:r>
              <a:rPr lang="en-US" sz="2000" dirty="0">
                <a:solidFill>
                  <a:srgbClr val="000000"/>
                </a:solidFill>
                <a:latin typeface="Arial" panose="020B0604020202020204" pitchFamily="34" charset="0"/>
              </a:rPr>
              <a:t>-</a:t>
            </a:r>
            <a:r>
              <a:rPr lang="en-US" sz="2000" b="0" i="0" u="none" strike="noStrike" baseline="0" dirty="0">
                <a:solidFill>
                  <a:srgbClr val="000000"/>
                </a:solidFill>
                <a:latin typeface="Arial" panose="020B0604020202020204" pitchFamily="34" charset="0"/>
              </a:rPr>
              <a:t>Commercially and strategically astute business leader</a:t>
            </a:r>
          </a:p>
          <a:p>
            <a:pPr>
              <a:spcAft>
                <a:spcPts val="1200"/>
              </a:spcAft>
            </a:pPr>
            <a:r>
              <a:rPr lang="en-US" sz="2000" dirty="0">
                <a:solidFill>
                  <a:srgbClr val="000000"/>
                </a:solidFill>
                <a:latin typeface="Arial" panose="020B0604020202020204" pitchFamily="34" charset="0"/>
              </a:rPr>
              <a:t>-I</a:t>
            </a:r>
            <a:r>
              <a:rPr lang="en-US" sz="2000" b="0" i="0" u="none" strike="noStrike" baseline="0" dirty="0">
                <a:solidFill>
                  <a:srgbClr val="000000"/>
                </a:solidFill>
                <a:latin typeface="Arial" panose="020B0604020202020204" pitchFamily="34" charset="0"/>
              </a:rPr>
              <a:t>nternationally experienced at transforming and develop business</a:t>
            </a:r>
          </a:p>
          <a:p>
            <a:pPr>
              <a:spcAft>
                <a:spcPts val="1200"/>
              </a:spcAft>
            </a:pPr>
            <a:r>
              <a:rPr lang="en-US" sz="2000" dirty="0">
                <a:solidFill>
                  <a:srgbClr val="000000"/>
                </a:solidFill>
                <a:latin typeface="Arial" panose="020B0604020202020204" pitchFamily="34" charset="0"/>
              </a:rPr>
              <a:t>-</a:t>
            </a:r>
            <a:r>
              <a:rPr lang="en-US" sz="2000" b="0" i="0" u="none" strike="noStrike" baseline="0" dirty="0">
                <a:solidFill>
                  <a:srgbClr val="000000"/>
                </a:solidFill>
                <a:latin typeface="Arial" panose="020B0604020202020204" pitchFamily="34" charset="0"/>
              </a:rPr>
              <a:t>instinctive eye for new applications and products, combined with an understanding for the markets and clients need with an in-depth knowledge of how to develop the product, process and service offering</a:t>
            </a:r>
          </a:p>
          <a:p>
            <a:pPr>
              <a:spcAft>
                <a:spcPts val="1200"/>
              </a:spcAft>
            </a:pPr>
            <a:r>
              <a:rPr lang="en-US" sz="2000" b="0" i="0" u="none" strike="noStrike" baseline="0" dirty="0">
                <a:solidFill>
                  <a:srgbClr val="000000"/>
                </a:solidFill>
                <a:latin typeface="Arial" panose="020B0604020202020204" pitchFamily="34" charset="0"/>
              </a:rPr>
              <a:t>-experienced in market initiatives to increase market share and </a:t>
            </a:r>
            <a:r>
              <a:rPr lang="en-US" sz="2000" b="0" i="0" u="none" strike="noStrike" baseline="0" dirty="0">
                <a:solidFill>
                  <a:srgbClr val="000000"/>
                </a:solidFill>
                <a:latin typeface="Arial" panose="020B0604020202020204" pitchFamily="34" charset="0"/>
                <a:cs typeface="Arial" panose="020B0604020202020204" pitchFamily="34" charset="0"/>
              </a:rPr>
              <a:t>build brand awareness and positively impact the top/bottom line</a:t>
            </a:r>
            <a:endParaRPr lang="en-US" sz="2000" dirty="0">
              <a:solidFill>
                <a:srgbClr val="000000"/>
              </a:solidFill>
              <a:latin typeface="Arial" panose="020B0604020202020204" pitchFamily="34" charset="0"/>
              <a:cs typeface="Arial" panose="020B0604020202020204" pitchFamily="34" charset="0"/>
            </a:endParaRPr>
          </a:p>
          <a:p>
            <a:pPr algn="l">
              <a:spcAft>
                <a:spcPts val="1200"/>
              </a:spcAft>
            </a:pPr>
            <a:r>
              <a:rPr lang="en-US" sz="2000" dirty="0">
                <a:latin typeface="Arial" panose="020B0604020202020204" pitchFamily="34" charset="0"/>
                <a:cs typeface="Arial" panose="020B0604020202020204" pitchFamily="34" charset="0"/>
              </a:rPr>
              <a:t>-Degree as </a:t>
            </a:r>
            <a:r>
              <a:rPr lang="de-DE" sz="2000" b="0" i="0" u="none" strike="noStrike" baseline="0" dirty="0">
                <a:latin typeface="Arial" panose="020B0604020202020204" pitchFamily="34" charset="0"/>
                <a:cs typeface="Arial" panose="020B0604020202020204" pitchFamily="34" charset="0"/>
              </a:rPr>
              <a:t>Dipl.-Wirt-Ingenieur </a:t>
            </a:r>
            <a:r>
              <a:rPr lang="en-US" sz="2000" dirty="0">
                <a:latin typeface="Arial" panose="020B0604020202020204" pitchFamily="34" charset="0"/>
                <a:cs typeface="Arial" panose="020B0604020202020204" pitchFamily="34" charset="0"/>
              </a:rPr>
              <a:t>at </a:t>
            </a:r>
            <a:r>
              <a:rPr lang="en-US" sz="2000" b="0" i="0" u="none" strike="noStrike" baseline="0" dirty="0">
                <a:latin typeface="Arial" panose="020B0604020202020204" pitchFamily="34" charset="0"/>
                <a:cs typeface="Arial" panose="020B0604020202020204" pitchFamily="34" charset="0"/>
              </a:rPr>
              <a:t>University of Applied Sciences in Business Administration &amp; Technical Engineering</a:t>
            </a:r>
            <a:endParaRPr lang="de-DE" sz="2000" b="0" i="0" u="none" strike="noStrike" baseline="0" dirty="0">
              <a:latin typeface="Arial" panose="020B0604020202020204" pitchFamily="34" charset="0"/>
              <a:cs typeface="Arial" panose="020B0604020202020204" pitchFamily="34" charset="0"/>
            </a:endParaRPr>
          </a:p>
          <a:p>
            <a:pPr algn="l">
              <a:spcAft>
                <a:spcPts val="1200"/>
              </a:spcAft>
            </a:pPr>
            <a:r>
              <a:rPr lang="de-DE" sz="2000" b="0" i="0" u="none" strike="noStrike" baseline="0" dirty="0">
                <a:latin typeface="Arial" panose="020B0604020202020204" pitchFamily="34" charset="0"/>
                <a:cs typeface="Arial" panose="020B0604020202020204" pitchFamily="34" charset="0"/>
              </a:rPr>
              <a:t>- Degree </a:t>
            </a:r>
            <a:r>
              <a:rPr lang="de-DE" sz="2000" b="0" i="0" u="none" strike="noStrike" baseline="0" dirty="0" err="1">
                <a:latin typeface="Arial" panose="020B0604020202020204" pitchFamily="34" charset="0"/>
                <a:cs typeface="Arial" panose="020B0604020202020204" pitchFamily="34" charset="0"/>
              </a:rPr>
              <a:t>as</a:t>
            </a:r>
            <a:r>
              <a:rPr lang="de-DE" sz="2000" b="0" i="0" u="none" strike="noStrike" baseline="0" dirty="0">
                <a:latin typeface="Arial" panose="020B0604020202020204" pitchFamily="34" charset="0"/>
                <a:cs typeface="Arial" panose="020B0604020202020204" pitchFamily="34" charset="0"/>
              </a:rPr>
              <a:t> </a:t>
            </a:r>
            <a:r>
              <a:rPr lang="de-DE" sz="2000" b="0" i="0" u="none" strike="noStrike" baseline="0" dirty="0" err="1">
                <a:latin typeface="Arial" panose="020B0604020202020204" pitchFamily="34" charset="0"/>
                <a:cs typeface="Arial" panose="020B0604020202020204" pitchFamily="34" charset="0"/>
              </a:rPr>
              <a:t>Electrician</a:t>
            </a:r>
            <a:r>
              <a:rPr lang="de-DE" sz="2000" b="0" i="0" u="none" strike="noStrike" baseline="0" dirty="0">
                <a:latin typeface="Arial" panose="020B0604020202020204" pitchFamily="34" charset="0"/>
                <a:cs typeface="Arial" panose="020B0604020202020204" pitchFamily="34" charset="0"/>
              </a:rPr>
              <a:t> at Höhere Fachschule für Elektrotechnik</a:t>
            </a:r>
            <a:endParaRPr lang="de-D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313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61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F982CF05-9FB4-C443-93DF-FF620FC6E06D}"/>
              </a:ext>
            </a:extLst>
          </p:cNvPr>
          <p:cNvSpPr txBox="1"/>
          <p:nvPr/>
        </p:nvSpPr>
        <p:spPr>
          <a:xfrm>
            <a:off x="1" y="118272"/>
            <a:ext cx="12192000" cy="861774"/>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Nanoperm</a:t>
            </a:r>
            <a:r>
              <a:rPr kumimoji="0" lang="de-DE" sz="3200" b="0" i="0" u="none" strike="noStrike" kern="1200" cap="none" spc="0" normalizeH="0" baseline="30000" noProof="0" dirty="0">
                <a:ln>
                  <a:noFill/>
                </a:ln>
                <a:solidFill>
                  <a:srgbClr val="5693C1"/>
                </a:solidFill>
                <a:effectLst/>
                <a:uLnTx/>
                <a:uFillTx/>
                <a:latin typeface="Century Gothic"/>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srgbClr val="63625C"/>
                </a:solidFill>
                <a:effectLst/>
                <a:uLnTx/>
                <a:uFillTx/>
                <a:latin typeface="Century Gothic"/>
                <a:ea typeface="+mn-ea"/>
                <a:cs typeface="+mn-cs"/>
              </a:rPr>
              <a:t>Our</a:t>
            </a:r>
            <a:r>
              <a:rPr kumimoji="0" lang="de-DE" sz="1800" b="0" i="0" u="none" strike="noStrike" kern="1200" cap="none" spc="0" normalizeH="0" baseline="0" noProof="0" dirty="0">
                <a:ln>
                  <a:noFill/>
                </a:ln>
                <a:solidFill>
                  <a:srgbClr val="63625C"/>
                </a:solidFill>
                <a:effectLst/>
                <a:uLnTx/>
                <a:uFillTx/>
                <a:latin typeface="Century Gothic"/>
                <a:ea typeface="+mn-ea"/>
                <a:cs typeface="+mn-cs"/>
              </a:rPr>
              <a:t> </a:t>
            </a:r>
            <a:r>
              <a:rPr kumimoji="0" lang="de-DE" sz="1800" b="0" i="0" u="none" strike="noStrike" kern="1200" cap="none" spc="0" normalizeH="0" baseline="0" noProof="0" dirty="0" err="1">
                <a:ln>
                  <a:noFill/>
                </a:ln>
                <a:solidFill>
                  <a:srgbClr val="63625C"/>
                </a:solidFill>
                <a:effectLst/>
                <a:uLnTx/>
                <a:uFillTx/>
                <a:latin typeface="Century Gothic"/>
                <a:ea typeface="+mn-ea"/>
                <a:cs typeface="+mn-cs"/>
              </a:rPr>
              <a:t>foundation</a:t>
            </a:r>
            <a:r>
              <a:rPr kumimoji="0" lang="de-DE" sz="1800" b="0" i="0" u="none" strike="noStrike" kern="1200" cap="none" spc="0" normalizeH="0" baseline="0" noProof="0" dirty="0">
                <a:ln>
                  <a:noFill/>
                </a:ln>
                <a:solidFill>
                  <a:srgbClr val="63625C"/>
                </a:solidFill>
                <a:effectLst/>
                <a:uLnTx/>
                <a:uFillTx/>
                <a:latin typeface="Century Gothic"/>
                <a:ea typeface="+mn-ea"/>
                <a:cs typeface="+mn-cs"/>
              </a:rPr>
              <a:t> </a:t>
            </a:r>
            <a:r>
              <a:rPr kumimoji="0" lang="de-DE" sz="1800" b="0" i="0" u="none" strike="noStrike" kern="1200" cap="none" spc="0" normalizeH="0" baseline="0" noProof="0" dirty="0" err="1">
                <a:ln>
                  <a:noFill/>
                </a:ln>
                <a:solidFill>
                  <a:srgbClr val="63625C"/>
                </a:solidFill>
                <a:effectLst/>
                <a:uLnTx/>
                <a:uFillTx/>
                <a:latin typeface="Century Gothic"/>
                <a:ea typeface="+mn-ea"/>
                <a:cs typeface="+mn-cs"/>
              </a:rPr>
              <a:t>for</a:t>
            </a:r>
            <a:r>
              <a:rPr kumimoji="0" lang="de-DE" sz="1800" b="0" i="0" u="none" strike="noStrike" kern="1200" cap="none" spc="0" normalizeH="0" baseline="0" noProof="0" dirty="0">
                <a:ln>
                  <a:noFill/>
                </a:ln>
                <a:solidFill>
                  <a:srgbClr val="63625C"/>
                </a:solidFill>
                <a:effectLst/>
                <a:uLnTx/>
                <a:uFillTx/>
                <a:latin typeface="Century Gothic"/>
                <a:ea typeface="+mn-ea"/>
                <a:cs typeface="+mn-cs"/>
              </a:rPr>
              <a:t> </a:t>
            </a:r>
            <a:r>
              <a:rPr kumimoji="0" lang="de-DE" sz="1800" b="0" i="0" u="none" strike="noStrike" kern="1200" cap="none" spc="0" normalizeH="0" baseline="0" noProof="0" dirty="0" err="1">
                <a:ln>
                  <a:noFill/>
                </a:ln>
                <a:solidFill>
                  <a:srgbClr val="63625C"/>
                </a:solidFill>
                <a:effectLst/>
                <a:uLnTx/>
                <a:uFillTx/>
                <a:latin typeface="Century Gothic"/>
                <a:ea typeface="+mn-ea"/>
                <a:cs typeface="+mn-cs"/>
              </a:rPr>
              <a:t>cores</a:t>
            </a:r>
            <a:r>
              <a:rPr kumimoji="0" lang="de-DE" sz="1800" b="0" i="0" u="none" strike="noStrike" kern="1200" cap="none" spc="0" normalizeH="0" baseline="0" noProof="0" dirty="0">
                <a:ln>
                  <a:noFill/>
                </a:ln>
                <a:solidFill>
                  <a:srgbClr val="63625C"/>
                </a:solidFill>
                <a:effectLst/>
                <a:uLnTx/>
                <a:uFillTx/>
                <a:latin typeface="Century Gothic"/>
                <a:ea typeface="+mn-ea"/>
                <a:cs typeface="+mn-cs"/>
              </a:rPr>
              <a:t> and </a:t>
            </a:r>
            <a:r>
              <a:rPr kumimoji="0" lang="de-DE" sz="1800" b="0" i="0" u="none" strike="noStrike" kern="1200" cap="none" spc="0" normalizeH="0" baseline="0" noProof="0" dirty="0" err="1">
                <a:ln>
                  <a:noFill/>
                </a:ln>
                <a:solidFill>
                  <a:srgbClr val="63625C"/>
                </a:solidFill>
                <a:effectLst/>
                <a:uLnTx/>
                <a:uFillTx/>
                <a:latin typeface="Century Gothic"/>
                <a:ea typeface="+mn-ea"/>
                <a:cs typeface="+mn-cs"/>
              </a:rPr>
              <a:t>chokes</a:t>
            </a:r>
            <a:endParaRPr kumimoji="0" lang="de-DE" sz="1800" b="0" i="0" u="none" strike="noStrike" kern="1200" cap="none" spc="0" normalizeH="0" baseline="0" noProof="0" dirty="0">
              <a:ln>
                <a:noFill/>
              </a:ln>
              <a:solidFill>
                <a:srgbClr val="63625C"/>
              </a:solidFill>
              <a:effectLst/>
              <a:uLnTx/>
              <a:uFillTx/>
              <a:latin typeface="Century Gothic"/>
              <a:ea typeface="+mn-ea"/>
              <a:cs typeface="+mn-cs"/>
            </a:endParaRPr>
          </a:p>
        </p:txBody>
      </p:sp>
      <p:sp>
        <p:nvSpPr>
          <p:cNvPr id="8" name="Rechteck 7">
            <a:extLst>
              <a:ext uri="{FF2B5EF4-FFF2-40B4-BE49-F238E27FC236}">
                <a16:creationId xmlns:a16="http://schemas.microsoft.com/office/drawing/2014/main" id="{FFBAA298-DEAE-40B9-AA88-E076858E2BB1}"/>
              </a:ext>
            </a:extLst>
          </p:cNvPr>
          <p:cNvSpPr/>
          <p:nvPr/>
        </p:nvSpPr>
        <p:spPr>
          <a:xfrm>
            <a:off x="6099786" y="1050304"/>
            <a:ext cx="6088428" cy="24430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hteck 8">
            <a:extLst>
              <a:ext uri="{FF2B5EF4-FFF2-40B4-BE49-F238E27FC236}">
                <a16:creationId xmlns:a16="http://schemas.microsoft.com/office/drawing/2014/main" id="{B70C6EFA-E766-6A73-2B79-D4A0442E31ED}"/>
              </a:ext>
            </a:extLst>
          </p:cNvPr>
          <p:cNvSpPr/>
          <p:nvPr/>
        </p:nvSpPr>
        <p:spPr>
          <a:xfrm>
            <a:off x="-3786" y="3463296"/>
            <a:ext cx="6096000" cy="256085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1" name="Rechteck 40">
            <a:extLst>
              <a:ext uri="{FF2B5EF4-FFF2-40B4-BE49-F238E27FC236}">
                <a16:creationId xmlns:a16="http://schemas.microsoft.com/office/drawing/2014/main" id="{246741AD-4D3D-80F7-7EE4-324654E831F4}"/>
              </a:ext>
            </a:extLst>
          </p:cNvPr>
          <p:cNvSpPr/>
          <p:nvPr/>
        </p:nvSpPr>
        <p:spPr>
          <a:xfrm>
            <a:off x="0" y="1050304"/>
            <a:ext cx="6096000" cy="2443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Nanocrystalline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structure</a:t>
            </a: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Iron </a:t>
            </a:r>
            <a:r>
              <a:rPr kumimoji="0" lang="de-DE"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alloy</a:t>
            </a:r>
            <a:endParaRPr kumimoji="0" lang="de-DE"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de-DE" altLang="ko-KR" sz="12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Soft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magnetic</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properties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171450" marR="0" lvl="0" indent="-1714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altLang="ko-KR" sz="12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80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Realization</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of</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different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shaped</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hysteresis</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loops</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(F-, R- and Z-</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shape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possible</a:t>
            </a:r>
          </a:p>
          <a:p>
            <a:pPr marL="285750" marR="0" lvl="0" indent="-285750" algn="l" defTabSz="914400" rtl="0" eaLnBrk="1" fontAlgn="auto" latinLnBrk="0" hangingPunct="1">
              <a:lnSpc>
                <a:spcPct val="100000"/>
              </a:lnSpc>
              <a:spcBef>
                <a:spcPts val="0"/>
              </a:spcBef>
              <a:spcAft>
                <a:spcPts val="800"/>
              </a:spcAft>
              <a:buClr>
                <a:srgbClr val="5693C1"/>
              </a:buClr>
              <a:buSzPct val="130000"/>
              <a:buFont typeface="Courier New" panose="02070309020205020404" pitchFamily="49" charset="0"/>
              <a:buChar char="o"/>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42" name="Rechteck 41">
            <a:extLst>
              <a:ext uri="{FF2B5EF4-FFF2-40B4-BE49-F238E27FC236}">
                <a16:creationId xmlns:a16="http://schemas.microsoft.com/office/drawing/2014/main" id="{50EBA089-C73E-E77E-7FC1-F0FDB249C030}"/>
              </a:ext>
            </a:extLst>
          </p:cNvPr>
          <p:cNvSpPr/>
          <p:nvPr/>
        </p:nvSpPr>
        <p:spPr>
          <a:xfrm>
            <a:off x="6096000" y="3502641"/>
            <a:ext cx="6096000" cy="25215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Various</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permeability</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values</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&amp;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dimensions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de-DE" altLang="ko-KR" sz="12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High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saturation</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magnetization</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level</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de-DE" altLang="ko-KR" sz="12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Low power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loss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de-DE" altLang="ko-KR" sz="12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Low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temperature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dependency</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grpSp>
        <p:nvGrpSpPr>
          <p:cNvPr id="43" name="Gruppieren 42">
            <a:extLst>
              <a:ext uri="{FF2B5EF4-FFF2-40B4-BE49-F238E27FC236}">
                <a16:creationId xmlns:a16="http://schemas.microsoft.com/office/drawing/2014/main" id="{5BD51A01-65D6-6A06-D3BB-1F64488DEDEC}"/>
              </a:ext>
            </a:extLst>
          </p:cNvPr>
          <p:cNvGrpSpPr/>
          <p:nvPr/>
        </p:nvGrpSpPr>
        <p:grpSpPr>
          <a:xfrm>
            <a:off x="7408798" y="1176689"/>
            <a:ext cx="3203021" cy="2325514"/>
            <a:chOff x="-266149" y="1979811"/>
            <a:chExt cx="4293430" cy="3119555"/>
          </a:xfrm>
        </p:grpSpPr>
        <p:pic>
          <p:nvPicPr>
            <p:cNvPr id="44" name="Grafik 43">
              <a:extLst>
                <a:ext uri="{FF2B5EF4-FFF2-40B4-BE49-F238E27FC236}">
                  <a16:creationId xmlns:a16="http://schemas.microsoft.com/office/drawing/2014/main" id="{DCD63C41-2D08-42F4-B2B8-5F9CBDCE25F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40" b="94527" l="8240" r="90262">
                          <a14:foregroundMark x1="10599" y1="38585" x2="38689" y2="3925"/>
                          <a14:foregroundMark x1="38689" y1="3925" x2="74757" y2="29795"/>
                          <a14:foregroundMark x1="74757" y1="29795" x2="67903" y2="75069"/>
                          <a14:foregroundMark x1="67903" y1="75069" x2="29251" y2="94527"/>
                          <a14:foregroundMark x1="29251" y1="94527" x2="11835" y2="55279"/>
                          <a14:foregroundMark x1="11835" y1="55279" x2="10000" y2="27584"/>
                          <a14:foregroundMark x1="89213" y1="31675" x2="83371" y2="77004"/>
                          <a14:foregroundMark x1="72434" y1="79989" x2="48277" y2="86567"/>
                          <a14:foregroundMark x1="83371" y1="77004" x2="74007" y2="79547"/>
                          <a14:foregroundMark x1="48277" y1="86567" x2="15206" y2="75622"/>
                          <a14:foregroundMark x1="15206" y1="75622" x2="8727" y2="32670"/>
                          <a14:foregroundMark x1="90337" y1="31675" x2="90112" y2="56329"/>
                          <a14:foregroundMark x1="12434" y1="67164" x2="8277" y2="42676"/>
                          <a14:backgroundMark x1="11236" y1="70039" x2="13258" y2="81703"/>
                          <a14:backgroundMark x1="72921" y1="81039" x2="72921" y2="81039"/>
                          <a14:backgroundMark x1="73146" y1="78662" x2="73371" y2="82366"/>
                          <a14:backgroundMark x1="12135" y1="67330" x2="15506" y2="80044"/>
                        </a14:backgroundRemoval>
                      </a14:imgEffect>
                    </a14:imgLayer>
                  </a14:imgProps>
                </a:ext>
                <a:ext uri="{28A0092B-C50C-407E-A947-70E740481C1C}">
                  <a14:useLocalDpi xmlns:a14="http://schemas.microsoft.com/office/drawing/2010/main"/>
                </a:ext>
              </a:extLst>
            </a:blip>
            <a:srcRect/>
            <a:stretch/>
          </p:blipFill>
          <p:spPr>
            <a:xfrm>
              <a:off x="2494892" y="4060895"/>
              <a:ext cx="1532389" cy="1038471"/>
            </a:xfrm>
            <a:prstGeom prst="rect">
              <a:avLst/>
            </a:prstGeom>
            <a:effectLst>
              <a:outerShdw blurRad="76200" dir="18900000" sy="23000" kx="-1200000" algn="bl" rotWithShape="0">
                <a:prstClr val="black">
                  <a:alpha val="20000"/>
                </a:prstClr>
              </a:outerShdw>
            </a:effectLst>
          </p:spPr>
        </p:pic>
        <p:sp>
          <p:nvSpPr>
            <p:cNvPr id="45" name="Rechteck 44">
              <a:extLst>
                <a:ext uri="{FF2B5EF4-FFF2-40B4-BE49-F238E27FC236}">
                  <a16:creationId xmlns:a16="http://schemas.microsoft.com/office/drawing/2014/main" id="{C9D439DC-12BF-80C4-DFAB-D8352EB0BE92}"/>
                </a:ext>
              </a:extLst>
            </p:cNvPr>
            <p:cNvSpPr/>
            <p:nvPr/>
          </p:nvSpPr>
          <p:spPr>
            <a:xfrm>
              <a:off x="-266149" y="1979811"/>
              <a:ext cx="1575681" cy="116893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6" name="Rechteck 45">
              <a:extLst>
                <a:ext uri="{FF2B5EF4-FFF2-40B4-BE49-F238E27FC236}">
                  <a16:creationId xmlns:a16="http://schemas.microsoft.com/office/drawing/2014/main" id="{1BBD43CC-E62B-114F-64F5-9729E7AE2556}"/>
                </a:ext>
              </a:extLst>
            </p:cNvPr>
            <p:cNvSpPr/>
            <p:nvPr/>
          </p:nvSpPr>
          <p:spPr>
            <a:xfrm>
              <a:off x="32719" y="2129641"/>
              <a:ext cx="971295" cy="869273"/>
            </a:xfrm>
            <a:prstGeom prst="rect">
              <a:avLst/>
            </a:prstGeom>
            <a:solidFill>
              <a:srgbClr val="636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7" name="Rechteck 46">
              <a:extLst>
                <a:ext uri="{FF2B5EF4-FFF2-40B4-BE49-F238E27FC236}">
                  <a16:creationId xmlns:a16="http://schemas.microsoft.com/office/drawing/2014/main" id="{156460C9-89DB-E743-4970-CAC282CF80E3}"/>
                </a:ext>
              </a:extLst>
            </p:cNvPr>
            <p:cNvSpPr/>
            <p:nvPr/>
          </p:nvSpPr>
          <p:spPr>
            <a:xfrm>
              <a:off x="452275" y="2714110"/>
              <a:ext cx="123061" cy="627115"/>
            </a:xfrm>
            <a:prstGeom prst="rect">
              <a:avLst/>
            </a:prstGeom>
            <a:solidFill>
              <a:srgbClr val="636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Gleichschenkliges Dreieck 47">
              <a:extLst>
                <a:ext uri="{FF2B5EF4-FFF2-40B4-BE49-F238E27FC236}">
                  <a16:creationId xmlns:a16="http://schemas.microsoft.com/office/drawing/2014/main" id="{DD9BB895-DCCD-2F3E-346D-539C4B9307CF}"/>
                </a:ext>
              </a:extLst>
            </p:cNvPr>
            <p:cNvSpPr/>
            <p:nvPr/>
          </p:nvSpPr>
          <p:spPr>
            <a:xfrm rot="10800000">
              <a:off x="453841" y="3341221"/>
              <a:ext cx="108988" cy="246221"/>
            </a:xfrm>
            <a:prstGeom prst="triangle">
              <a:avLst/>
            </a:prstGeom>
            <a:solidFill>
              <a:srgbClr val="636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9" name="Ellipse 48">
              <a:extLst>
                <a:ext uri="{FF2B5EF4-FFF2-40B4-BE49-F238E27FC236}">
                  <a16:creationId xmlns:a16="http://schemas.microsoft.com/office/drawing/2014/main" id="{D717F1C0-9FE8-8A20-7D73-B4F8F181569A}"/>
                </a:ext>
              </a:extLst>
            </p:cNvPr>
            <p:cNvSpPr/>
            <p:nvPr/>
          </p:nvSpPr>
          <p:spPr>
            <a:xfrm>
              <a:off x="-73157" y="3632301"/>
              <a:ext cx="1293108" cy="1293108"/>
            </a:xfrm>
            <a:prstGeom prst="ellipse">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50" name="Bogen 49">
              <a:extLst>
                <a:ext uri="{FF2B5EF4-FFF2-40B4-BE49-F238E27FC236}">
                  <a16:creationId xmlns:a16="http://schemas.microsoft.com/office/drawing/2014/main" id="{4FE03A8F-5797-EEED-D253-5AC3E0612B87}"/>
                </a:ext>
              </a:extLst>
            </p:cNvPr>
            <p:cNvSpPr/>
            <p:nvPr/>
          </p:nvSpPr>
          <p:spPr>
            <a:xfrm>
              <a:off x="-124060" y="3601928"/>
              <a:ext cx="1395246" cy="1452605"/>
            </a:xfrm>
            <a:prstGeom prst="arc">
              <a:avLst>
                <a:gd name="adj1" fmla="val 16200000"/>
                <a:gd name="adj2" fmla="val 20297930"/>
              </a:avLst>
            </a:prstGeom>
            <a:ln w="444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entury Gothic"/>
                <a:ea typeface="+mn-ea"/>
                <a:cs typeface="+mn-cs"/>
              </a:endParaRPr>
            </a:p>
          </p:txBody>
        </p:sp>
        <p:cxnSp>
          <p:nvCxnSpPr>
            <p:cNvPr id="51" name="Gerader Verbinder 50">
              <a:extLst>
                <a:ext uri="{FF2B5EF4-FFF2-40B4-BE49-F238E27FC236}">
                  <a16:creationId xmlns:a16="http://schemas.microsoft.com/office/drawing/2014/main" id="{F7A74DF2-53CA-E917-FED8-3D8358E703EA}"/>
                </a:ext>
              </a:extLst>
            </p:cNvPr>
            <p:cNvCxnSpPr>
              <a:cxnSpLocks/>
            </p:cNvCxnSpPr>
            <p:nvPr/>
          </p:nvCxnSpPr>
          <p:spPr>
            <a:xfrm>
              <a:off x="1201784" y="4015652"/>
              <a:ext cx="669207" cy="635157"/>
            </a:xfrm>
            <a:prstGeom prst="line">
              <a:avLst/>
            </a:prstGeom>
            <a:ln w="444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Gleichschenkliges Dreieck 51">
              <a:extLst>
                <a:ext uri="{FF2B5EF4-FFF2-40B4-BE49-F238E27FC236}">
                  <a16:creationId xmlns:a16="http://schemas.microsoft.com/office/drawing/2014/main" id="{7B5989C3-9DB5-BF9B-4399-A6D0FAF505CE}"/>
                </a:ext>
              </a:extLst>
            </p:cNvPr>
            <p:cNvSpPr/>
            <p:nvPr/>
          </p:nvSpPr>
          <p:spPr>
            <a:xfrm rot="13424299">
              <a:off x="963872" y="4305523"/>
              <a:ext cx="861839" cy="412219"/>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53" name="Gerader Verbinder 52">
              <a:extLst>
                <a:ext uri="{FF2B5EF4-FFF2-40B4-BE49-F238E27FC236}">
                  <a16:creationId xmlns:a16="http://schemas.microsoft.com/office/drawing/2014/main" id="{A5BC9864-5199-5D57-8BD1-E149DD7C6960}"/>
                </a:ext>
              </a:extLst>
            </p:cNvPr>
            <p:cNvCxnSpPr>
              <a:cxnSpLocks/>
            </p:cNvCxnSpPr>
            <p:nvPr/>
          </p:nvCxnSpPr>
          <p:spPr>
            <a:xfrm flipV="1">
              <a:off x="1839006" y="4637111"/>
              <a:ext cx="511967" cy="4073"/>
            </a:xfrm>
            <a:prstGeom prst="line">
              <a:avLst/>
            </a:prstGeom>
            <a:ln w="444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DA63CE7B-F736-D8C1-0261-3C995409A057}"/>
                </a:ext>
              </a:extLst>
            </p:cNvPr>
            <p:cNvSpPr/>
            <p:nvPr/>
          </p:nvSpPr>
          <p:spPr>
            <a:xfrm>
              <a:off x="441770" y="4132393"/>
              <a:ext cx="279199" cy="264975"/>
            </a:xfrm>
            <a:prstGeom prst="ellipse">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5" name="Pfeil: Chevron 54">
              <a:extLst>
                <a:ext uri="{FF2B5EF4-FFF2-40B4-BE49-F238E27FC236}">
                  <a16:creationId xmlns:a16="http://schemas.microsoft.com/office/drawing/2014/main" id="{2E24A554-5422-045C-8C3E-9AF18D04B8B0}"/>
                </a:ext>
              </a:extLst>
            </p:cNvPr>
            <p:cNvSpPr/>
            <p:nvPr/>
          </p:nvSpPr>
          <p:spPr>
            <a:xfrm>
              <a:off x="2182548" y="4511632"/>
              <a:ext cx="229354" cy="250959"/>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entury Gothic"/>
                <a:ea typeface="+mn-ea"/>
                <a:cs typeface="+mn-cs"/>
              </a:endParaRPr>
            </a:p>
          </p:txBody>
        </p:sp>
        <p:grpSp>
          <p:nvGrpSpPr>
            <p:cNvPr id="56" name="Gruppieren 55">
              <a:extLst>
                <a:ext uri="{FF2B5EF4-FFF2-40B4-BE49-F238E27FC236}">
                  <a16:creationId xmlns:a16="http://schemas.microsoft.com/office/drawing/2014/main" id="{696C08BB-52FC-660E-927C-9B987FDADA80}"/>
                </a:ext>
              </a:extLst>
            </p:cNvPr>
            <p:cNvGrpSpPr/>
            <p:nvPr/>
          </p:nvGrpSpPr>
          <p:grpSpPr>
            <a:xfrm>
              <a:off x="-172403" y="2011416"/>
              <a:ext cx="167696" cy="834378"/>
              <a:chOff x="8181425" y="1048229"/>
              <a:chExt cx="167696" cy="834378"/>
            </a:xfrm>
          </p:grpSpPr>
          <p:sp>
            <p:nvSpPr>
              <p:cNvPr id="66" name="Ellipse 65">
                <a:extLst>
                  <a:ext uri="{FF2B5EF4-FFF2-40B4-BE49-F238E27FC236}">
                    <a16:creationId xmlns:a16="http://schemas.microsoft.com/office/drawing/2014/main" id="{A854C8F2-E78E-9881-7175-3B55B69A41B8}"/>
                  </a:ext>
                </a:extLst>
              </p:cNvPr>
              <p:cNvSpPr/>
              <p:nvPr/>
            </p:nvSpPr>
            <p:spPr>
              <a:xfrm>
                <a:off x="8181425" y="1048229"/>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67" name="Ellipse 66">
                <a:extLst>
                  <a:ext uri="{FF2B5EF4-FFF2-40B4-BE49-F238E27FC236}">
                    <a16:creationId xmlns:a16="http://schemas.microsoft.com/office/drawing/2014/main" id="{99AC1174-0B75-1E39-F083-F52DBE05CAFB}"/>
                  </a:ext>
                </a:extLst>
              </p:cNvPr>
              <p:cNvSpPr/>
              <p:nvPr/>
            </p:nvSpPr>
            <p:spPr>
              <a:xfrm>
                <a:off x="8181427" y="1477821"/>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8" name="Ellipse 67">
                <a:extLst>
                  <a:ext uri="{FF2B5EF4-FFF2-40B4-BE49-F238E27FC236}">
                    <a16:creationId xmlns:a16="http://schemas.microsoft.com/office/drawing/2014/main" id="{A3F73AFE-5EC1-7069-05ED-63AF53E18C7F}"/>
                  </a:ext>
                </a:extLst>
              </p:cNvPr>
              <p:cNvSpPr/>
              <p:nvPr/>
            </p:nvSpPr>
            <p:spPr>
              <a:xfrm>
                <a:off x="8181425" y="1714913"/>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69" name="Ellipse 68">
                <a:extLst>
                  <a:ext uri="{FF2B5EF4-FFF2-40B4-BE49-F238E27FC236}">
                    <a16:creationId xmlns:a16="http://schemas.microsoft.com/office/drawing/2014/main" id="{5D9BBD80-86EF-7E71-01C6-8EE82EA7B524}"/>
                  </a:ext>
                </a:extLst>
              </p:cNvPr>
              <p:cNvSpPr/>
              <p:nvPr/>
            </p:nvSpPr>
            <p:spPr>
              <a:xfrm>
                <a:off x="8181425" y="1258987"/>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grpSp>
        <p:grpSp>
          <p:nvGrpSpPr>
            <p:cNvPr id="57" name="Gruppieren 56">
              <a:extLst>
                <a:ext uri="{FF2B5EF4-FFF2-40B4-BE49-F238E27FC236}">
                  <a16:creationId xmlns:a16="http://schemas.microsoft.com/office/drawing/2014/main" id="{55216A41-81F2-C646-8DEF-F6257E2615F1}"/>
                </a:ext>
              </a:extLst>
            </p:cNvPr>
            <p:cNvGrpSpPr/>
            <p:nvPr/>
          </p:nvGrpSpPr>
          <p:grpSpPr>
            <a:xfrm>
              <a:off x="1048293" y="2012510"/>
              <a:ext cx="167696" cy="834378"/>
              <a:chOff x="8181425" y="1048229"/>
              <a:chExt cx="167696" cy="834378"/>
            </a:xfrm>
          </p:grpSpPr>
          <p:sp>
            <p:nvSpPr>
              <p:cNvPr id="62" name="Ellipse 61">
                <a:extLst>
                  <a:ext uri="{FF2B5EF4-FFF2-40B4-BE49-F238E27FC236}">
                    <a16:creationId xmlns:a16="http://schemas.microsoft.com/office/drawing/2014/main" id="{55EF76E5-A1AD-1CAE-51FC-749AF713B088}"/>
                  </a:ext>
                </a:extLst>
              </p:cNvPr>
              <p:cNvSpPr/>
              <p:nvPr/>
            </p:nvSpPr>
            <p:spPr>
              <a:xfrm>
                <a:off x="8181425" y="1048229"/>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3" name="Ellipse 62">
                <a:extLst>
                  <a:ext uri="{FF2B5EF4-FFF2-40B4-BE49-F238E27FC236}">
                    <a16:creationId xmlns:a16="http://schemas.microsoft.com/office/drawing/2014/main" id="{6A0AF03A-6B6E-C2A7-1F0D-4CA5827EBEFA}"/>
                  </a:ext>
                </a:extLst>
              </p:cNvPr>
              <p:cNvSpPr/>
              <p:nvPr/>
            </p:nvSpPr>
            <p:spPr>
              <a:xfrm>
                <a:off x="8181427" y="1477821"/>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4" name="Ellipse 63">
                <a:extLst>
                  <a:ext uri="{FF2B5EF4-FFF2-40B4-BE49-F238E27FC236}">
                    <a16:creationId xmlns:a16="http://schemas.microsoft.com/office/drawing/2014/main" id="{65C84011-CCC2-2DA3-8B53-355CFDA3C8BE}"/>
                  </a:ext>
                </a:extLst>
              </p:cNvPr>
              <p:cNvSpPr/>
              <p:nvPr/>
            </p:nvSpPr>
            <p:spPr>
              <a:xfrm>
                <a:off x="8181425" y="1714913"/>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65" name="Ellipse 64">
                <a:extLst>
                  <a:ext uri="{FF2B5EF4-FFF2-40B4-BE49-F238E27FC236}">
                    <a16:creationId xmlns:a16="http://schemas.microsoft.com/office/drawing/2014/main" id="{F4D635AA-1D40-BA6C-5011-CE3B202F5CF8}"/>
                  </a:ext>
                </a:extLst>
              </p:cNvPr>
              <p:cNvSpPr/>
              <p:nvPr/>
            </p:nvSpPr>
            <p:spPr>
              <a:xfrm>
                <a:off x="8181425" y="1258987"/>
                <a:ext cx="167694" cy="16769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grpSp>
        <p:cxnSp>
          <p:nvCxnSpPr>
            <p:cNvPr id="58" name="Gerade Verbindung mit Pfeil 57">
              <a:extLst>
                <a:ext uri="{FF2B5EF4-FFF2-40B4-BE49-F238E27FC236}">
                  <a16:creationId xmlns:a16="http://schemas.microsoft.com/office/drawing/2014/main" id="{7500B281-2A93-7A85-F347-4108459F2516}"/>
                </a:ext>
              </a:extLst>
            </p:cNvPr>
            <p:cNvCxnSpPr>
              <a:cxnSpLocks/>
            </p:cNvCxnSpPr>
            <p:nvPr/>
          </p:nvCxnSpPr>
          <p:spPr>
            <a:xfrm flipV="1">
              <a:off x="429298" y="3907885"/>
              <a:ext cx="338246" cy="1"/>
            </a:xfrm>
            <a:prstGeom prst="straightConnector1">
              <a:avLst/>
            </a:prstGeom>
            <a:ln w="22225">
              <a:solidFill>
                <a:srgbClr val="63625C"/>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39DEB212-80E1-595D-5751-B213CFFDFFEE}"/>
                </a:ext>
              </a:extLst>
            </p:cNvPr>
            <p:cNvCxnSpPr>
              <a:cxnSpLocks/>
            </p:cNvCxnSpPr>
            <p:nvPr/>
          </p:nvCxnSpPr>
          <p:spPr>
            <a:xfrm rot="16200000" flipV="1">
              <a:off x="90521" y="4303165"/>
              <a:ext cx="338246" cy="1"/>
            </a:xfrm>
            <a:prstGeom prst="straightConnector1">
              <a:avLst/>
            </a:prstGeom>
            <a:ln w="22225">
              <a:solidFill>
                <a:srgbClr val="63625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955C7589-C9D4-0C20-9564-C44792E41CE2}"/>
                </a:ext>
              </a:extLst>
            </p:cNvPr>
            <p:cNvCxnSpPr>
              <a:cxnSpLocks/>
            </p:cNvCxnSpPr>
            <p:nvPr/>
          </p:nvCxnSpPr>
          <p:spPr>
            <a:xfrm rot="5400000" flipV="1">
              <a:off x="760650" y="4328230"/>
              <a:ext cx="338246" cy="1"/>
            </a:xfrm>
            <a:prstGeom prst="straightConnector1">
              <a:avLst/>
            </a:prstGeom>
            <a:ln w="22225">
              <a:solidFill>
                <a:srgbClr val="63625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488E144D-F62A-34FB-4503-D6C0947D56F4}"/>
                </a:ext>
              </a:extLst>
            </p:cNvPr>
            <p:cNvCxnSpPr>
              <a:cxnSpLocks/>
            </p:cNvCxnSpPr>
            <p:nvPr/>
          </p:nvCxnSpPr>
          <p:spPr>
            <a:xfrm rot="10800000" flipV="1">
              <a:off x="452275" y="4638185"/>
              <a:ext cx="338246" cy="1"/>
            </a:xfrm>
            <a:prstGeom prst="straightConnector1">
              <a:avLst/>
            </a:prstGeom>
            <a:ln w="22225">
              <a:solidFill>
                <a:srgbClr val="63625C"/>
              </a:solidFill>
              <a:tailEnd type="triangle"/>
            </a:ln>
          </p:spPr>
          <p:style>
            <a:lnRef idx="1">
              <a:schemeClr val="accent1"/>
            </a:lnRef>
            <a:fillRef idx="0">
              <a:schemeClr val="accent1"/>
            </a:fillRef>
            <a:effectRef idx="0">
              <a:schemeClr val="accent1"/>
            </a:effectRef>
            <a:fontRef idx="minor">
              <a:schemeClr val="tx1"/>
            </a:fontRef>
          </p:style>
        </p:cxnSp>
      </p:grpSp>
      <p:pic>
        <p:nvPicPr>
          <p:cNvPr id="70" name="Grafik 69">
            <a:extLst>
              <a:ext uri="{FF2B5EF4-FFF2-40B4-BE49-F238E27FC236}">
                <a16:creationId xmlns:a16="http://schemas.microsoft.com/office/drawing/2014/main" id="{4168B462-CC58-256B-D313-DDCAD6219347}"/>
              </a:ext>
            </a:extLst>
          </p:cNvPr>
          <p:cNvPicPr>
            <a:picLocks noChangeAspect="1"/>
          </p:cNvPicPr>
          <p:nvPr/>
        </p:nvPicPr>
        <p:blipFill>
          <a:blip r:embed="rId5"/>
          <a:stretch>
            <a:fillRect/>
          </a:stretch>
        </p:blipFill>
        <p:spPr>
          <a:xfrm>
            <a:off x="9388374" y="2367034"/>
            <a:ext cx="1867822" cy="1118062"/>
          </a:xfrm>
          <a:prstGeom prst="rect">
            <a:avLst/>
          </a:prstGeom>
        </p:spPr>
      </p:pic>
      <p:pic>
        <p:nvPicPr>
          <p:cNvPr id="3" name="Grafik 2">
            <a:extLst>
              <a:ext uri="{FF2B5EF4-FFF2-40B4-BE49-F238E27FC236}">
                <a16:creationId xmlns:a16="http://schemas.microsoft.com/office/drawing/2014/main" id="{BE1C28B6-E736-ECF2-AB2B-74E12323F8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083" y="3409301"/>
            <a:ext cx="4599329" cy="2614847"/>
          </a:xfrm>
          <a:prstGeom prst="rect">
            <a:avLst/>
          </a:prstGeom>
        </p:spPr>
      </p:pic>
    </p:spTree>
    <p:extLst>
      <p:ext uri="{BB962C8B-B14F-4D97-AF65-F5344CB8AC3E}">
        <p14:creationId xmlns:p14="http://schemas.microsoft.com/office/powerpoint/2010/main" val="177894463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C7804F2-6D07-237B-190D-A9B376A7553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165"/>
            <a:ext cx="12192000" cy="6321552"/>
          </a:xfrm>
          <a:prstGeom prst="rect">
            <a:avLst/>
          </a:prstGeom>
        </p:spPr>
      </p:pic>
      <p:sp>
        <p:nvSpPr>
          <p:cNvPr id="4" name="Textfeld 3">
            <a:extLst>
              <a:ext uri="{FF2B5EF4-FFF2-40B4-BE49-F238E27FC236}">
                <a16:creationId xmlns:a16="http://schemas.microsoft.com/office/drawing/2014/main" id="{F982CF05-9FB4-C443-93DF-FF620FC6E06D}"/>
              </a:ext>
            </a:extLst>
          </p:cNvPr>
          <p:cNvSpPr txBox="1"/>
          <p:nvPr/>
        </p:nvSpPr>
        <p:spPr>
          <a:xfrm>
            <a:off x="-293615" y="118272"/>
            <a:ext cx="5536733" cy="584775"/>
          </a:xfrm>
          <a:prstGeom prst="rect">
            <a:avLst/>
          </a:prstGeom>
          <a:noFill/>
        </p:spPr>
        <p:txBody>
          <a:bodyPr wrap="square" rtlCol="0">
            <a:spAutoFit/>
          </a:bodyPr>
          <a:lstStyle/>
          <a:p>
            <a:pPr lvl="1">
              <a:defRPr/>
            </a:pP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Application</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Areas </a:t>
            </a:r>
            <a:endParaRPr kumimoji="0" lang="de-DE" sz="3200" b="0" i="0" u="none" strike="noStrike" kern="1200" cap="none" spc="0" normalizeH="0" baseline="30000" noProof="0" dirty="0">
              <a:ln>
                <a:noFill/>
              </a:ln>
              <a:solidFill>
                <a:srgbClr val="5693C1"/>
              </a:solidFill>
              <a:effectLst/>
              <a:uLnTx/>
              <a:uFillTx/>
              <a:latin typeface="Century Gothic"/>
              <a:ea typeface="+mn-ea"/>
              <a:cs typeface="+mn-cs"/>
            </a:endParaRPr>
          </a:p>
        </p:txBody>
      </p:sp>
      <p:sp>
        <p:nvSpPr>
          <p:cNvPr id="10" name="Textfeld 9">
            <a:extLst>
              <a:ext uri="{FF2B5EF4-FFF2-40B4-BE49-F238E27FC236}">
                <a16:creationId xmlns:a16="http://schemas.microsoft.com/office/drawing/2014/main" id="{8ECF35CD-1F23-30F5-40EE-E5C6DA232E39}"/>
              </a:ext>
            </a:extLst>
          </p:cNvPr>
          <p:cNvSpPr txBox="1"/>
          <p:nvPr/>
        </p:nvSpPr>
        <p:spPr>
          <a:xfrm>
            <a:off x="157490" y="617692"/>
            <a:ext cx="4637941" cy="369332"/>
          </a:xfrm>
          <a:prstGeom prst="rect">
            <a:avLst/>
          </a:prstGeom>
          <a:noFill/>
        </p:spPr>
        <p:txBody>
          <a:bodyPr wrap="square">
            <a:spAutoFit/>
          </a:bodyPr>
          <a:lstStyle/>
          <a:p>
            <a:r>
              <a:rPr lang="en-US" dirty="0">
                <a:solidFill>
                  <a:srgbClr val="63625C"/>
                </a:solidFill>
                <a:latin typeface="Century Gothic"/>
              </a:rPr>
              <a:t>Small components with a big effect</a:t>
            </a:r>
            <a:endParaRPr lang="de-DE" dirty="0">
              <a:solidFill>
                <a:srgbClr val="63625C"/>
              </a:solidFill>
              <a:latin typeface="Century Gothic"/>
            </a:endParaRPr>
          </a:p>
        </p:txBody>
      </p:sp>
    </p:spTree>
    <p:extLst>
      <p:ext uri="{BB962C8B-B14F-4D97-AF65-F5344CB8AC3E}">
        <p14:creationId xmlns:p14="http://schemas.microsoft.com/office/powerpoint/2010/main" val="119673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00C3D2-72B1-451A-B304-D0B843F9EDE4}"/>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units</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6" name="Rechteck 5">
            <a:extLst>
              <a:ext uri="{FF2B5EF4-FFF2-40B4-BE49-F238E27FC236}">
                <a16:creationId xmlns:a16="http://schemas.microsoft.com/office/drawing/2014/main" id="{5D569E71-7E69-9A32-B800-D5D997DA4B2A}"/>
              </a:ext>
            </a:extLst>
          </p:cNvPr>
          <p:cNvSpPr/>
          <p:nvPr/>
        </p:nvSpPr>
        <p:spPr>
          <a:xfrm>
            <a:off x="9173843" y="972824"/>
            <a:ext cx="3005292" cy="248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 name="Rechteck 6">
            <a:extLst>
              <a:ext uri="{FF2B5EF4-FFF2-40B4-BE49-F238E27FC236}">
                <a16:creationId xmlns:a16="http://schemas.microsoft.com/office/drawing/2014/main" id="{14FE106F-99C6-4FCF-CBF4-F4661E409816}"/>
              </a:ext>
            </a:extLst>
          </p:cNvPr>
          <p:cNvSpPr/>
          <p:nvPr/>
        </p:nvSpPr>
        <p:spPr>
          <a:xfrm>
            <a:off x="6105322" y="3463297"/>
            <a:ext cx="3076004" cy="248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hteck 7">
            <a:extLst>
              <a:ext uri="{FF2B5EF4-FFF2-40B4-BE49-F238E27FC236}">
                <a16:creationId xmlns:a16="http://schemas.microsoft.com/office/drawing/2014/main" id="{0EB8D713-45D4-FDF0-29CC-8B64F93E8FF4}"/>
              </a:ext>
            </a:extLst>
          </p:cNvPr>
          <p:cNvSpPr/>
          <p:nvPr/>
        </p:nvSpPr>
        <p:spPr>
          <a:xfrm>
            <a:off x="3060333" y="972824"/>
            <a:ext cx="3076004" cy="2484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9" name="Grafik 8">
            <a:extLst>
              <a:ext uri="{FF2B5EF4-FFF2-40B4-BE49-F238E27FC236}">
                <a16:creationId xmlns:a16="http://schemas.microsoft.com/office/drawing/2014/main" id="{6D236B7D-B3DF-18F3-DEF2-15CED45EED0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416" y="978896"/>
            <a:ext cx="3045600" cy="2485102"/>
          </a:xfrm>
          <a:prstGeom prst="rect">
            <a:avLst/>
          </a:prstGeom>
        </p:spPr>
      </p:pic>
      <p:pic>
        <p:nvPicPr>
          <p:cNvPr id="10" name="Grafik 9">
            <a:extLst>
              <a:ext uri="{FF2B5EF4-FFF2-40B4-BE49-F238E27FC236}">
                <a16:creationId xmlns:a16="http://schemas.microsoft.com/office/drawing/2014/main" id="{8238BE4B-71A7-45FA-FE94-15C21A8ED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9723" y="3463297"/>
            <a:ext cx="3040891" cy="2484000"/>
          </a:xfrm>
          <a:prstGeom prst="rect">
            <a:avLst/>
          </a:prstGeom>
        </p:spPr>
      </p:pic>
      <p:pic>
        <p:nvPicPr>
          <p:cNvPr id="11" name="Grafik 10">
            <a:extLst>
              <a:ext uri="{FF2B5EF4-FFF2-40B4-BE49-F238E27FC236}">
                <a16:creationId xmlns:a16="http://schemas.microsoft.com/office/drawing/2014/main" id="{B0E37346-6829-5722-12EC-41D2EE0A8CA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118342" y="972824"/>
            <a:ext cx="3045600" cy="2482361"/>
          </a:xfrm>
          <a:prstGeom prst="rect">
            <a:avLst/>
          </a:prstGeom>
        </p:spPr>
      </p:pic>
      <p:pic>
        <p:nvPicPr>
          <p:cNvPr id="12" name="Grafik 11">
            <a:extLst>
              <a:ext uri="{FF2B5EF4-FFF2-40B4-BE49-F238E27FC236}">
                <a16:creationId xmlns:a16="http://schemas.microsoft.com/office/drawing/2014/main" id="{1AB46023-36DD-1F4D-95AE-D0ADF438D5A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173843" y="3463297"/>
            <a:ext cx="3005291" cy="2484000"/>
          </a:xfrm>
          <a:prstGeom prst="rect">
            <a:avLst/>
          </a:prstGeom>
        </p:spPr>
      </p:pic>
      <p:sp>
        <p:nvSpPr>
          <p:cNvPr id="13" name="Rechteck 12">
            <a:extLst>
              <a:ext uri="{FF2B5EF4-FFF2-40B4-BE49-F238E27FC236}">
                <a16:creationId xmlns:a16="http://schemas.microsoft.com/office/drawing/2014/main" id="{AF5F95BA-88D1-1FAB-6D98-6F7DCE1E5B03}"/>
              </a:ext>
            </a:extLst>
          </p:cNvPr>
          <p:cNvSpPr/>
          <p:nvPr/>
        </p:nvSpPr>
        <p:spPr>
          <a:xfrm>
            <a:off x="3068968" y="1000780"/>
            <a:ext cx="3071819" cy="2479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5693C1"/>
                </a:solidFill>
                <a:effectLst/>
                <a:uLnTx/>
                <a:uFillTx/>
                <a:latin typeface="Century Gothic"/>
                <a:ea typeface="+mn-ea"/>
                <a:cs typeface="+mn-cs"/>
              </a:rPr>
              <a:t>Automotive </a:t>
            </a:r>
          </a:p>
          <a:p>
            <a:pPr marL="171450" marR="0" lvl="0" indent="-171450" algn="ctr"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de-DE" sz="1000" b="0" i="0" u="none" strike="noStrike" kern="1200" cap="none" spc="0" normalizeH="0" baseline="0" noProof="0" dirty="0">
              <a:ln>
                <a:noFill/>
              </a:ln>
              <a:solidFill>
                <a:srgbClr val="5693C1"/>
              </a:solidFill>
              <a:effectLst/>
              <a:uLnTx/>
              <a:uFillTx/>
              <a:latin typeface="Century Gothic"/>
              <a:ea typeface="+mn-ea"/>
              <a:cs typeface="+mn-cs"/>
            </a:endParaRPr>
          </a:p>
          <a:p>
            <a:pPr marL="285750" marR="0" lvl="0" indent="-285750" algn="l" defTabSz="914400" rtl="0" eaLnBrk="1" fontAlgn="auto" latinLnBrk="0" hangingPunct="1">
              <a:lnSpc>
                <a:spcPct val="1000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EMC reduction in electric vehicles</a:t>
            </a:r>
          </a:p>
          <a:p>
            <a:pPr marL="285750" marR="0" lvl="0" indent="-285750" algn="l" defTabSz="914400" rtl="0" eaLnBrk="1" fontAlgn="auto" latinLnBrk="0" hangingPunct="1">
              <a:lnSpc>
                <a:spcPct val="1000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Fault current detection in the charging infrastructure of electric vehicles</a:t>
            </a:r>
            <a:endParaRPr kumimoji="0" lang="de-DE" sz="18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14" name="Rechteck 13">
            <a:extLst>
              <a:ext uri="{FF2B5EF4-FFF2-40B4-BE49-F238E27FC236}">
                <a16:creationId xmlns:a16="http://schemas.microsoft.com/office/drawing/2014/main" id="{82044404-3551-D1A7-BF42-58C6498BB01B}"/>
              </a:ext>
            </a:extLst>
          </p:cNvPr>
          <p:cNvSpPr/>
          <p:nvPr/>
        </p:nvSpPr>
        <p:spPr>
          <a:xfrm>
            <a:off x="1" y="3530638"/>
            <a:ext cx="3068432" cy="2505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5693C1"/>
                </a:solidFill>
                <a:effectLst/>
                <a:uLnTx/>
                <a:uFillTx/>
                <a:latin typeface="Century Gothic"/>
                <a:ea typeface="+mn-ea"/>
                <a:cs typeface="+mn-cs"/>
              </a:rPr>
              <a:t>Industry </a:t>
            </a:r>
          </a:p>
          <a:p>
            <a:pPr marL="171450" marR="0" lvl="0" indent="-171450" algn="ctr"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de-DE" sz="900" b="0" i="0" u="none" strike="noStrike" kern="1200" cap="none" spc="0" normalizeH="0" baseline="0" noProof="0" dirty="0">
              <a:ln>
                <a:noFill/>
              </a:ln>
              <a:solidFill>
                <a:srgbClr val="5693C1"/>
              </a:solidFill>
              <a:effectLst/>
              <a:uLnTx/>
              <a:uFillTx/>
              <a:latin typeface="Century Gothic"/>
              <a:ea typeface="+mn-ea"/>
              <a:cs typeface="+mn-cs"/>
            </a:endParaRP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EMC reduction in frequency inverter</a:t>
            </a: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Motor bearing protection</a:t>
            </a:r>
            <a:endParaRPr kumimoji="0" lang="de-DE" sz="16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15" name="Rechteck 14">
            <a:extLst>
              <a:ext uri="{FF2B5EF4-FFF2-40B4-BE49-F238E27FC236}">
                <a16:creationId xmlns:a16="http://schemas.microsoft.com/office/drawing/2014/main" id="{90D604E1-018F-930F-2741-CC74A8850873}"/>
              </a:ext>
            </a:extLst>
          </p:cNvPr>
          <p:cNvSpPr/>
          <p:nvPr/>
        </p:nvSpPr>
        <p:spPr>
          <a:xfrm>
            <a:off x="9171893" y="972824"/>
            <a:ext cx="2986171" cy="2507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5693C1"/>
                </a:solidFill>
                <a:effectLst/>
                <a:uLnTx/>
                <a:uFillTx/>
                <a:latin typeface="Century Gothic"/>
                <a:ea typeface="+mn-ea"/>
                <a:cs typeface="+mn-cs"/>
              </a:rPr>
              <a:t>Energy </a:t>
            </a:r>
          </a:p>
          <a:p>
            <a:pPr marL="171450" marR="0" lvl="0" indent="-171450" algn="ctr"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de-DE" sz="900" b="0" i="0" u="none" strike="noStrike" kern="1200" cap="none" spc="0" normalizeH="0" baseline="0" noProof="0" dirty="0">
              <a:ln>
                <a:noFill/>
              </a:ln>
              <a:solidFill>
                <a:srgbClr val="5693C1"/>
              </a:solidFill>
              <a:effectLst/>
              <a:uLnTx/>
              <a:uFillTx/>
              <a:latin typeface="Century Gothic"/>
              <a:ea typeface="+mn-ea"/>
              <a:cs typeface="+mn-cs"/>
            </a:endParaRPr>
          </a:p>
          <a:p>
            <a:pPr marL="0" marR="0" lvl="0" indent="0" algn="l" defTabSz="914400" rtl="0" eaLnBrk="1" fontAlgn="auto" latinLnBrk="0" hangingPunct="1">
              <a:lnSpc>
                <a:spcPts val="2500"/>
              </a:lnSpc>
              <a:spcBef>
                <a:spcPts val="0"/>
              </a:spcBef>
              <a:spcAft>
                <a:spcPts val="0"/>
              </a:spcAft>
              <a:buClrTx/>
              <a:buSzPct val="130000"/>
              <a:buFontTx/>
              <a:buNone/>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EMC reduction in: </a:t>
            </a: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Generators </a:t>
            </a: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a:ln>
                  <a:noFill/>
                </a:ln>
                <a:solidFill>
                  <a:srgbClr val="63625C"/>
                </a:solidFill>
                <a:effectLst/>
                <a:uLnTx/>
                <a:uFillTx/>
                <a:latin typeface="Century Gothic" panose="020B0502020202020204" pitchFamily="34" charset="0"/>
                <a:ea typeface="맑은 고딕" panose="020B0503020000020004" pitchFamily="34" charset="-127"/>
                <a:cs typeface="+mn-cs"/>
              </a:rPr>
              <a:t>Inverters</a:t>
            </a:r>
            <a:endPar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Transformers</a:t>
            </a: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Smart meter</a:t>
            </a: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HVAC systems </a:t>
            </a:r>
            <a:endParaRPr kumimoji="0" lang="de-DE"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16" name="Rechteck 15">
            <a:extLst>
              <a:ext uri="{FF2B5EF4-FFF2-40B4-BE49-F238E27FC236}">
                <a16:creationId xmlns:a16="http://schemas.microsoft.com/office/drawing/2014/main" id="{A4CAC605-B39A-CF4A-7B90-0C97BE808DBC}"/>
              </a:ext>
            </a:extLst>
          </p:cNvPr>
          <p:cNvSpPr/>
          <p:nvPr/>
        </p:nvSpPr>
        <p:spPr>
          <a:xfrm>
            <a:off x="6136862" y="3504511"/>
            <a:ext cx="3068432" cy="248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err="1">
                <a:ln>
                  <a:noFill/>
                </a:ln>
                <a:solidFill>
                  <a:srgbClr val="5693C1"/>
                </a:solidFill>
                <a:effectLst/>
                <a:uLnTx/>
                <a:uFillTx/>
                <a:latin typeface="Century Gothic"/>
                <a:ea typeface="+mn-ea"/>
                <a:cs typeface="+mn-cs"/>
              </a:rPr>
              <a:t>Safety</a:t>
            </a:r>
            <a:r>
              <a:rPr kumimoji="0" lang="de-DE" sz="2000" b="1" i="0" u="none" strike="noStrike" kern="1200" cap="none" spc="0" normalizeH="0" baseline="0" noProof="0" dirty="0">
                <a:ln>
                  <a:noFill/>
                </a:ln>
                <a:solidFill>
                  <a:srgbClr val="5693C1"/>
                </a:solidFill>
                <a:effectLst/>
                <a:uLnTx/>
                <a:uFillTx/>
                <a:latin typeface="Century Gothic"/>
                <a:ea typeface="+mn-ea"/>
                <a:cs typeface="+mn-cs"/>
              </a:rPr>
              <a:t> </a:t>
            </a:r>
          </a:p>
          <a:p>
            <a:pPr marL="171450" marR="0" lvl="0" indent="-171450" algn="ctr"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de-DE" sz="900" b="0" i="0" u="none" strike="noStrike" kern="1200" cap="none" spc="0" normalizeH="0" baseline="0" noProof="0" dirty="0">
              <a:ln>
                <a:noFill/>
              </a:ln>
              <a:solidFill>
                <a:srgbClr val="5693C1"/>
              </a:solidFill>
              <a:effectLst/>
              <a:uLnTx/>
              <a:uFillTx/>
              <a:latin typeface="Century Gothic"/>
              <a:ea typeface="+mn-ea"/>
              <a:cs typeface="+mn-cs"/>
            </a:endParaRPr>
          </a:p>
          <a:p>
            <a:pPr marL="285750" marR="0" lvl="0" indent="-285750" algn="l" defTabSz="914400" rtl="0" eaLnBrk="1" fontAlgn="auto" latinLnBrk="0" hangingPunct="1">
              <a:lnSpc>
                <a:spcPts val="2500"/>
              </a:lnSpc>
              <a:spcBef>
                <a:spcPts val="0"/>
              </a:spcBef>
              <a:spcAft>
                <a:spcPts val="0"/>
              </a:spcAft>
              <a:buClrTx/>
              <a:buSzPct val="130000"/>
              <a:buFont typeface="Courier New" panose="02070309020205020404" pitchFamily="49" charset="0"/>
              <a:buChar char="o"/>
              <a:tabLst/>
              <a:defRPr/>
            </a:pPr>
            <a:r>
              <a:rPr kumimoji="0" lang="en-US"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Current transformers and sensor elements in electrical installations</a:t>
            </a:r>
            <a:r>
              <a:rPr kumimoji="0" lang="en-US" sz="1600" b="0" i="0" u="none" strike="noStrike" kern="1200" cap="none" spc="0" normalizeH="0" baseline="0" noProof="0" dirty="0">
                <a:ln>
                  <a:noFill/>
                </a:ln>
                <a:solidFill>
                  <a:srgbClr val="5693C1"/>
                </a:solidFill>
                <a:effectLst/>
                <a:uLnTx/>
                <a:uFillTx/>
                <a:latin typeface="Century Gothic"/>
                <a:ea typeface="+mn-ea"/>
                <a:cs typeface="+mn-cs"/>
              </a:rPr>
              <a:t> </a:t>
            </a:r>
            <a:endParaRPr kumimoji="0" lang="de-DE" sz="1600" b="0" i="0" u="none" strike="noStrike" kern="1200" cap="none" spc="0" normalizeH="0" baseline="0" noProof="0" dirty="0">
              <a:ln>
                <a:noFill/>
              </a:ln>
              <a:solidFill>
                <a:srgbClr val="5693C1"/>
              </a:solidFill>
              <a:effectLst/>
              <a:uLnTx/>
              <a:uFillTx/>
              <a:latin typeface="Century Gothic"/>
              <a:ea typeface="+mn-ea"/>
              <a:cs typeface="+mn-cs"/>
            </a:endParaRPr>
          </a:p>
        </p:txBody>
      </p:sp>
    </p:spTree>
    <p:extLst>
      <p:ext uri="{BB962C8B-B14F-4D97-AF65-F5344CB8AC3E}">
        <p14:creationId xmlns:p14="http://schemas.microsoft.com/office/powerpoint/2010/main" val="229108259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45703B8F-2EAA-B313-7213-2A62F2C4739C}"/>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Product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portfolio</a:t>
            </a:r>
            <a:endParaRPr kumimoji="0" lang="de-DE" sz="3200" b="0" i="0" u="none" strike="noStrike" kern="1200" cap="none" spc="0" normalizeH="0" baseline="0" noProof="0" dirty="0">
              <a:ln>
                <a:noFill/>
              </a:ln>
              <a:solidFill>
                <a:srgbClr val="5693C1"/>
              </a:solidFill>
              <a:effectLst/>
              <a:uLnTx/>
              <a:uFillTx/>
              <a:latin typeface="Century Gothic"/>
              <a:ea typeface="+mn-ea"/>
              <a:cs typeface="+mn-cs"/>
            </a:endParaRPr>
          </a:p>
        </p:txBody>
      </p:sp>
      <p:sp>
        <p:nvSpPr>
          <p:cNvPr id="2" name="Rechteck 1">
            <a:extLst>
              <a:ext uri="{FF2B5EF4-FFF2-40B4-BE49-F238E27FC236}">
                <a16:creationId xmlns:a16="http://schemas.microsoft.com/office/drawing/2014/main" id="{F0578CA1-05E9-13CB-4AA2-E75BECB02C3A}"/>
              </a:ext>
            </a:extLst>
          </p:cNvPr>
          <p:cNvSpPr/>
          <p:nvPr/>
        </p:nvSpPr>
        <p:spPr>
          <a:xfrm>
            <a:off x="-10068" y="1079858"/>
            <a:ext cx="2991415"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 name="Rechteck 2">
            <a:extLst>
              <a:ext uri="{FF2B5EF4-FFF2-40B4-BE49-F238E27FC236}">
                <a16:creationId xmlns:a16="http://schemas.microsoft.com/office/drawing/2014/main" id="{2CECDEF1-E146-03CD-60B2-64A200C1C9F4}"/>
              </a:ext>
            </a:extLst>
          </p:cNvPr>
          <p:cNvSpPr/>
          <p:nvPr/>
        </p:nvSpPr>
        <p:spPr>
          <a:xfrm>
            <a:off x="9051263" y="3535130"/>
            <a:ext cx="3140737"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Rechteck 4">
            <a:extLst>
              <a:ext uri="{FF2B5EF4-FFF2-40B4-BE49-F238E27FC236}">
                <a16:creationId xmlns:a16="http://schemas.microsoft.com/office/drawing/2014/main" id="{9BE33C63-5E37-F76F-0C6A-DC15E5507A83}"/>
              </a:ext>
            </a:extLst>
          </p:cNvPr>
          <p:cNvSpPr/>
          <p:nvPr/>
        </p:nvSpPr>
        <p:spPr>
          <a:xfrm>
            <a:off x="5962693" y="1079859"/>
            <a:ext cx="3076004"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hteck 8">
            <a:extLst>
              <a:ext uri="{FF2B5EF4-FFF2-40B4-BE49-F238E27FC236}">
                <a16:creationId xmlns:a16="http://schemas.microsoft.com/office/drawing/2014/main" id="{FBDC2248-14DB-ECE3-4BFA-62EC21AAAD8C}"/>
              </a:ext>
            </a:extLst>
          </p:cNvPr>
          <p:cNvSpPr/>
          <p:nvPr/>
        </p:nvSpPr>
        <p:spPr>
          <a:xfrm>
            <a:off x="2971278" y="3524496"/>
            <a:ext cx="2991415"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1" name="Textfeld 20">
            <a:extLst>
              <a:ext uri="{FF2B5EF4-FFF2-40B4-BE49-F238E27FC236}">
                <a16:creationId xmlns:a16="http://schemas.microsoft.com/office/drawing/2014/main" id="{965FAE71-C2C4-3CDB-06C7-3F67CA5C7A0B}"/>
              </a:ext>
            </a:extLst>
          </p:cNvPr>
          <p:cNvSpPr txBox="1"/>
          <p:nvPr/>
        </p:nvSpPr>
        <p:spPr>
          <a:xfrm>
            <a:off x="436175" y="3537455"/>
            <a:ext cx="22395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969696"/>
                </a:solidFill>
                <a:effectLst/>
                <a:uLnTx/>
                <a:uFillTx/>
                <a:latin typeface="Century Gothic"/>
                <a:ea typeface="+mn-ea"/>
                <a:cs typeface="+mn-cs"/>
              </a:rPr>
              <a:t>Drosseln</a:t>
            </a:r>
          </a:p>
        </p:txBody>
      </p:sp>
      <p:sp>
        <p:nvSpPr>
          <p:cNvPr id="22" name="Textfeld 21">
            <a:extLst>
              <a:ext uri="{FF2B5EF4-FFF2-40B4-BE49-F238E27FC236}">
                <a16:creationId xmlns:a16="http://schemas.microsoft.com/office/drawing/2014/main" id="{8D9B3C34-9EA6-CE4D-B198-EA235522D363}"/>
              </a:ext>
            </a:extLst>
          </p:cNvPr>
          <p:cNvSpPr txBox="1"/>
          <p:nvPr/>
        </p:nvSpPr>
        <p:spPr>
          <a:xfrm>
            <a:off x="386644" y="4373630"/>
            <a:ext cx="22395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969696"/>
                </a:solidFill>
                <a:effectLst/>
                <a:uLnTx/>
                <a:uFillTx/>
                <a:latin typeface="Century Gothic"/>
                <a:ea typeface="+mn-ea"/>
                <a:cs typeface="+mn-cs"/>
              </a:rPr>
              <a:t>Stromwandler</a:t>
            </a:r>
          </a:p>
        </p:txBody>
      </p:sp>
      <p:sp>
        <p:nvSpPr>
          <p:cNvPr id="24" name="Textfeld 23">
            <a:extLst>
              <a:ext uri="{FF2B5EF4-FFF2-40B4-BE49-F238E27FC236}">
                <a16:creationId xmlns:a16="http://schemas.microsoft.com/office/drawing/2014/main" id="{BDAAA291-3C96-0A31-328E-B4134AFC7D2C}"/>
              </a:ext>
            </a:extLst>
          </p:cNvPr>
          <p:cNvSpPr txBox="1"/>
          <p:nvPr/>
        </p:nvSpPr>
        <p:spPr>
          <a:xfrm>
            <a:off x="435647" y="5150882"/>
            <a:ext cx="16766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969696"/>
                </a:solidFill>
                <a:effectLst/>
                <a:uLnTx/>
                <a:uFillTx/>
                <a:latin typeface="Century Gothic"/>
                <a:ea typeface="+mn-ea"/>
                <a:cs typeface="+mn-cs"/>
              </a:rPr>
              <a:t>Automotiv EMV Kerne</a:t>
            </a:r>
          </a:p>
        </p:txBody>
      </p:sp>
      <p:sp>
        <p:nvSpPr>
          <p:cNvPr id="26" name="Rechteck 25">
            <a:extLst>
              <a:ext uri="{FF2B5EF4-FFF2-40B4-BE49-F238E27FC236}">
                <a16:creationId xmlns:a16="http://schemas.microsoft.com/office/drawing/2014/main" id="{8B2442F8-76EC-A10A-534B-9C897021856E}"/>
              </a:ext>
            </a:extLst>
          </p:cNvPr>
          <p:cNvSpPr/>
          <p:nvPr/>
        </p:nvSpPr>
        <p:spPr>
          <a:xfrm>
            <a:off x="2973326" y="1079859"/>
            <a:ext cx="2991415" cy="2448000"/>
          </a:xfrm>
          <a:prstGeom prst="rect">
            <a:avLst/>
          </a:prstGeom>
          <a:solidFill>
            <a:srgbClr val="5693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entury Gothic"/>
                <a:ea typeface="+mn-ea"/>
                <a:cs typeface="+mn-cs"/>
              </a:rPr>
              <a:t>EMC </a:t>
            </a: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cores</a:t>
            </a: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white"/>
                </a:solidFill>
                <a:effectLst/>
                <a:uLnTx/>
                <a:uFillTx/>
                <a:latin typeface="Century Gothic"/>
                <a:ea typeface="+mn-ea"/>
                <a:cs typeface="+mn-cs"/>
              </a:rPr>
              <a:t>CoolBlue</a:t>
            </a:r>
            <a:r>
              <a:rPr kumimoji="0" lang="de-DE" sz="1800" b="0" i="0" u="none" strike="noStrike" kern="1200" cap="none" spc="0" normalizeH="0" baseline="30000" noProof="0" dirty="0">
                <a:ln>
                  <a:noFill/>
                </a:ln>
                <a:solidFill>
                  <a:prstClr val="white"/>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white"/>
                </a:solidFill>
                <a:effectLst/>
                <a:uLnTx/>
                <a:uFillTx/>
                <a:latin typeface="Century Gothic"/>
                <a:ea typeface="+mn-ea"/>
                <a:cs typeface="+mn-cs"/>
              </a:rPr>
              <a:t>CoolTube</a:t>
            </a:r>
            <a:r>
              <a:rPr kumimoji="0" lang="de-DE" sz="1800" b="0" i="0" u="none" strike="noStrike" kern="1200" cap="none" spc="0" normalizeH="0" baseline="30000" noProof="0" dirty="0">
                <a:ln>
                  <a:noFill/>
                </a:ln>
                <a:solidFill>
                  <a:prstClr val="white"/>
                </a:solidFill>
                <a:effectLst/>
                <a:uLnTx/>
                <a:uFillTx/>
                <a:latin typeface="Century Gothic"/>
                <a:ea typeface="+mn-ea"/>
                <a:cs typeface="+mn-cs"/>
              </a:rPr>
              <a:t>®</a:t>
            </a:r>
            <a:r>
              <a:rPr kumimoji="0" lang="de-DE" sz="1800" b="0" i="0" u="none" strike="noStrike" kern="1200" cap="none" spc="0" normalizeH="0" baseline="0" noProof="0" dirty="0">
                <a:ln>
                  <a:noFill/>
                </a:ln>
                <a:solidFill>
                  <a:prstClr val="white"/>
                </a:solidFill>
                <a:effectLst/>
                <a:uLnTx/>
                <a:uFillTx/>
                <a:latin typeface="Century Gothic"/>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white"/>
                </a:solidFill>
                <a:effectLst/>
                <a:uLnTx/>
                <a:uFillTx/>
                <a:latin typeface="Century Gothic"/>
                <a:ea typeface="+mn-ea"/>
                <a:cs typeface="+mn-cs"/>
              </a:rPr>
              <a:t>NaLA</a:t>
            </a:r>
            <a:r>
              <a:rPr kumimoji="0" lang="de-DE" sz="1800" b="0" i="0" u="none" strike="noStrike" kern="1200" cap="none" spc="0" normalizeH="0" baseline="30000" noProof="0" dirty="0">
                <a:ln>
                  <a:noFill/>
                </a:ln>
                <a:solidFill>
                  <a:prstClr val="white"/>
                </a:solidFill>
                <a:effectLst/>
                <a:uLnTx/>
                <a:uFillTx/>
                <a:latin typeface="Century Gothic"/>
                <a:ea typeface="+mn-ea"/>
                <a:cs typeface="+mn-cs"/>
              </a:rPr>
              <a:t>®</a:t>
            </a:r>
          </a:p>
        </p:txBody>
      </p:sp>
      <p:sp>
        <p:nvSpPr>
          <p:cNvPr id="27" name="Rechteck 26">
            <a:extLst>
              <a:ext uri="{FF2B5EF4-FFF2-40B4-BE49-F238E27FC236}">
                <a16:creationId xmlns:a16="http://schemas.microsoft.com/office/drawing/2014/main" id="{EB100BC8-A267-EC3E-0161-E94C62F871DD}"/>
              </a:ext>
            </a:extLst>
          </p:cNvPr>
          <p:cNvSpPr/>
          <p:nvPr/>
        </p:nvSpPr>
        <p:spPr>
          <a:xfrm>
            <a:off x="9040745" y="1079859"/>
            <a:ext cx="3151255" cy="2448000"/>
          </a:xfrm>
          <a:prstGeom prst="rect">
            <a:avLst/>
          </a:prstGeom>
          <a:solidFill>
            <a:srgbClr val="5693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Inductive</a:t>
            </a:r>
            <a:r>
              <a:rPr kumimoji="0" lang="de-DE" sz="1800" b="1" i="0" u="none" strike="noStrike" kern="1200" cap="none" spc="0" normalizeH="0" baseline="0" noProof="0" dirty="0">
                <a:ln>
                  <a:noFill/>
                </a:ln>
                <a:solidFill>
                  <a:prstClr val="white"/>
                </a:solidFill>
                <a:effectLst/>
                <a:uLnTx/>
                <a:uFillTx/>
                <a:latin typeface="Century Gothic"/>
                <a:ea typeface="+mn-ea"/>
                <a:cs typeface="+mn-cs"/>
              </a:rPr>
              <a:t> </a:t>
            </a: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components</a:t>
            </a: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28" name="Rechteck 27">
            <a:extLst>
              <a:ext uri="{FF2B5EF4-FFF2-40B4-BE49-F238E27FC236}">
                <a16:creationId xmlns:a16="http://schemas.microsoft.com/office/drawing/2014/main" id="{23665001-47EA-D6B9-FF48-A262648DC318}"/>
              </a:ext>
            </a:extLst>
          </p:cNvPr>
          <p:cNvSpPr/>
          <p:nvPr/>
        </p:nvSpPr>
        <p:spPr>
          <a:xfrm>
            <a:off x="0" y="3524496"/>
            <a:ext cx="2973326" cy="2448000"/>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Century Gothic"/>
                <a:ea typeface="+mn-ea"/>
                <a:cs typeface="+mn-cs"/>
              </a:rPr>
              <a:t>Residual </a:t>
            </a: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current</a:t>
            </a:r>
            <a:r>
              <a:rPr kumimoji="0" lang="de-DE" sz="1800" b="1" i="0" u="none" strike="noStrike" kern="1200" cap="none" spc="0" normalizeH="0" baseline="0" noProof="0" dirty="0">
                <a:ln>
                  <a:noFill/>
                </a:ln>
                <a:solidFill>
                  <a:prstClr val="white"/>
                </a:solidFill>
                <a:effectLst/>
                <a:uLnTx/>
                <a:uFillTx/>
                <a:latin typeface="Century Gothic"/>
                <a:ea typeface="+mn-ea"/>
                <a:cs typeface="+mn-cs"/>
              </a:rPr>
              <a:t> </a:t>
            </a: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sensors</a:t>
            </a: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white"/>
                </a:solidFill>
                <a:effectLst/>
                <a:uLnTx/>
                <a:uFillTx/>
                <a:latin typeface="Century Gothic"/>
                <a:ea typeface="+mn-ea"/>
                <a:cs typeface="+mn-cs"/>
              </a:rPr>
              <a:t>MAGBlue</a:t>
            </a:r>
            <a:r>
              <a:rPr kumimoji="0" lang="de-DE" sz="1800" b="0" i="0" u="none" strike="noStrike" kern="1200" cap="none" spc="0" normalizeH="0" baseline="0" noProof="0" dirty="0">
                <a:ln>
                  <a:noFill/>
                </a:ln>
                <a:solidFill>
                  <a:prstClr val="white"/>
                </a:solidFill>
                <a:effectLst/>
                <a:uLnTx/>
                <a:uFillTx/>
                <a:latin typeface="Century Gothic"/>
                <a:ea typeface="+mn-ea"/>
                <a:cs typeface="+mn-cs"/>
              </a:rPr>
              <a: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Century Gothic"/>
                <a:ea typeface="+mn-ea"/>
                <a:cs typeface="+mn-cs"/>
              </a:rPr>
              <a:t> </a:t>
            </a:r>
            <a:r>
              <a:rPr kumimoji="0" lang="de-DE" sz="1800" b="0" i="0" u="none" strike="noStrike" kern="1200" cap="none" spc="0" normalizeH="0" baseline="0" noProof="0" dirty="0" err="1">
                <a:ln>
                  <a:noFill/>
                </a:ln>
                <a:solidFill>
                  <a:prstClr val="white"/>
                </a:solidFill>
                <a:effectLst/>
                <a:uLnTx/>
                <a:uFillTx/>
                <a:latin typeface="Century Gothic"/>
                <a:ea typeface="+mn-ea"/>
                <a:cs typeface="+mn-cs"/>
              </a:rPr>
              <a:t>SafeBlue</a:t>
            </a:r>
            <a:r>
              <a:rPr kumimoji="0" lang="de-DE" sz="1800" b="0" i="0" u="none" strike="noStrike" kern="1200" cap="none" spc="0" normalizeH="0" baseline="0" noProof="0" dirty="0">
                <a:ln>
                  <a:noFill/>
                </a:ln>
                <a:solidFill>
                  <a:prstClr val="white"/>
                </a:solidFill>
                <a:effectLst/>
                <a:uLnTx/>
                <a:uFillTx/>
                <a:latin typeface="Century Gothic"/>
                <a:ea typeface="+mn-ea"/>
                <a:cs typeface="+mn-cs"/>
              </a:rPr>
              <a:t>®</a:t>
            </a:r>
          </a:p>
        </p:txBody>
      </p:sp>
      <p:sp>
        <p:nvSpPr>
          <p:cNvPr id="29" name="Rechteck 28">
            <a:extLst>
              <a:ext uri="{FF2B5EF4-FFF2-40B4-BE49-F238E27FC236}">
                <a16:creationId xmlns:a16="http://schemas.microsoft.com/office/drawing/2014/main" id="{2606B974-E6A2-9722-5FEC-FB5570E830C2}"/>
              </a:ext>
            </a:extLst>
          </p:cNvPr>
          <p:cNvSpPr/>
          <p:nvPr/>
        </p:nvSpPr>
        <p:spPr>
          <a:xfrm>
            <a:off x="5964740" y="3524496"/>
            <a:ext cx="3076005" cy="2448000"/>
          </a:xfrm>
          <a:prstGeom prst="rect">
            <a:avLst/>
          </a:prstGeom>
          <a:solidFill>
            <a:srgbClr val="569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Current</a:t>
            </a:r>
            <a:r>
              <a:rPr kumimoji="0" lang="de-DE" sz="1800" b="1" i="0" u="none" strike="noStrike" kern="1200" cap="none" spc="0" normalizeH="0" baseline="0" noProof="0" dirty="0">
                <a:ln>
                  <a:noFill/>
                </a:ln>
                <a:solidFill>
                  <a:prstClr val="white"/>
                </a:solidFill>
                <a:effectLst/>
                <a:uLnTx/>
                <a:uFillTx/>
                <a:latin typeface="Century Gothic"/>
                <a:ea typeface="+mn-ea"/>
                <a:cs typeface="+mn-cs"/>
              </a:rPr>
              <a:t> </a:t>
            </a:r>
            <a:r>
              <a:rPr kumimoji="0" lang="de-DE" sz="1800" b="1" i="0" u="none" strike="noStrike" kern="1200" cap="none" spc="0" normalizeH="0" baseline="0" noProof="0" dirty="0" err="1">
                <a:ln>
                  <a:noFill/>
                </a:ln>
                <a:solidFill>
                  <a:prstClr val="white"/>
                </a:solidFill>
                <a:effectLst/>
                <a:uLnTx/>
                <a:uFillTx/>
                <a:latin typeface="Century Gothic"/>
                <a:ea typeface="+mn-ea"/>
                <a:cs typeface="+mn-cs"/>
              </a:rPr>
              <a:t>transformers</a:t>
            </a: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30" name="Grafik 29" descr="Ein Bild, das Outdoorobjekt, Zubehör enthält.&#10;&#10;Automatisch generierte Beschreibung">
            <a:extLst>
              <a:ext uri="{FF2B5EF4-FFF2-40B4-BE49-F238E27FC236}">
                <a16:creationId xmlns:a16="http://schemas.microsoft.com/office/drawing/2014/main" id="{B3B38EAD-7060-94D8-37B8-6CC4890B72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0606" y="1316052"/>
            <a:ext cx="2268443" cy="2152354"/>
          </a:xfrm>
          <a:prstGeom prst="rect">
            <a:avLst/>
          </a:prstGeom>
        </p:spPr>
      </p:pic>
      <p:pic>
        <p:nvPicPr>
          <p:cNvPr id="31" name="Grafik 30">
            <a:extLst>
              <a:ext uri="{FF2B5EF4-FFF2-40B4-BE49-F238E27FC236}">
                <a16:creationId xmlns:a16="http://schemas.microsoft.com/office/drawing/2014/main" id="{4447846A-6FF2-0F91-6B3F-56CE6033D1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38698" y="3508093"/>
            <a:ext cx="1882828" cy="1559563"/>
          </a:xfrm>
          <a:prstGeom prst="rect">
            <a:avLst/>
          </a:prstGeom>
        </p:spPr>
      </p:pic>
      <p:pic>
        <p:nvPicPr>
          <p:cNvPr id="32" name="Grafik 31" descr="Ein Bild, das Silhouette enthält.&#10;&#10;Automatisch generierte Beschreibung">
            <a:extLst>
              <a:ext uri="{FF2B5EF4-FFF2-40B4-BE49-F238E27FC236}">
                <a16:creationId xmlns:a16="http://schemas.microsoft.com/office/drawing/2014/main" id="{2A15B027-E971-0286-E804-473449861E3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54049" y="4882225"/>
            <a:ext cx="3037952" cy="1090271"/>
          </a:xfrm>
          <a:prstGeom prst="rect">
            <a:avLst/>
          </a:prstGeom>
        </p:spPr>
      </p:pic>
      <p:pic>
        <p:nvPicPr>
          <p:cNvPr id="34" name="Grafik 33">
            <a:extLst>
              <a:ext uri="{FF2B5EF4-FFF2-40B4-BE49-F238E27FC236}">
                <a16:creationId xmlns:a16="http://schemas.microsoft.com/office/drawing/2014/main" id="{D853ED4A-869A-FE6E-07EE-BC0F2FBDB0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12310" y="2290195"/>
            <a:ext cx="927689" cy="1234302"/>
          </a:xfrm>
          <a:prstGeom prst="rect">
            <a:avLst/>
          </a:prstGeom>
        </p:spPr>
      </p:pic>
      <p:pic>
        <p:nvPicPr>
          <p:cNvPr id="35" name="Grafik 34" descr="Ein Bild, das drinnen, blau, festlegen enthält.&#10;&#10;Automatisch generierte Beschreibung">
            <a:extLst>
              <a:ext uri="{FF2B5EF4-FFF2-40B4-BE49-F238E27FC236}">
                <a16:creationId xmlns:a16="http://schemas.microsoft.com/office/drawing/2014/main" id="{33CD5CF4-3EFC-1EFF-EF70-607B0E960C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6851" y="861924"/>
            <a:ext cx="2725734" cy="1813985"/>
          </a:xfrm>
          <a:prstGeom prst="rect">
            <a:avLst/>
          </a:prstGeom>
        </p:spPr>
      </p:pic>
      <p:pic>
        <p:nvPicPr>
          <p:cNvPr id="36" name="Grafik 35">
            <a:extLst>
              <a:ext uri="{FF2B5EF4-FFF2-40B4-BE49-F238E27FC236}">
                <a16:creationId xmlns:a16="http://schemas.microsoft.com/office/drawing/2014/main" id="{C1187EDC-C159-0A10-7574-D4DD75B74C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3615" y="2457974"/>
            <a:ext cx="1816647" cy="1066521"/>
          </a:xfrm>
          <a:prstGeom prst="rect">
            <a:avLst/>
          </a:prstGeom>
        </p:spPr>
      </p:pic>
      <p:pic>
        <p:nvPicPr>
          <p:cNvPr id="37" name="Grafik 36">
            <a:extLst>
              <a:ext uri="{FF2B5EF4-FFF2-40B4-BE49-F238E27FC236}">
                <a16:creationId xmlns:a16="http://schemas.microsoft.com/office/drawing/2014/main" id="{81DB5B79-7E85-CA30-FA64-21A4597C7CF1}"/>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8310" b="99169" l="9864" r="89796">
                        <a14:foregroundMark x1="69388" y1="12188" x2="40575" y2="9522"/>
                        <a14:foregroundMark x1="40590" y1="9497" x2="71088" y2="11634"/>
                        <a14:foregroundMark x1="71088" y1="11634" x2="59524" y2="9141"/>
                        <a14:foregroundMark x1="68367" y1="88643" x2="36735" y2="90859"/>
                        <a14:foregroundMark x1="36735" y1="90859" x2="42857" y2="91136"/>
                        <a14:foregroundMark x1="61224" y1="93629" x2="52721" y2="94737"/>
                        <a14:foregroundMark x1="51020" y1="99169" x2="51020" y2="94460"/>
                        <a14:foregroundMark x1="64626" y1="8587" x2="43537" y2="10249"/>
                        <a14:backgroundMark x1="36054" y1="9972" x2="41497" y2="8033"/>
                      </a14:backgroundRemoval>
                    </a14:imgEffect>
                  </a14:imgLayer>
                </a14:imgProps>
              </a:ext>
              <a:ext uri="{28A0092B-C50C-407E-A947-70E740481C1C}">
                <a14:useLocalDpi xmlns:a14="http://schemas.microsoft.com/office/drawing/2010/main"/>
              </a:ext>
            </a:extLst>
          </a:blip>
          <a:srcRect/>
          <a:stretch/>
        </p:blipFill>
        <p:spPr>
          <a:xfrm>
            <a:off x="3617732" y="3658866"/>
            <a:ext cx="1790027" cy="2200528"/>
          </a:xfrm>
          <a:prstGeom prst="rect">
            <a:avLst/>
          </a:prstGeom>
        </p:spPr>
      </p:pic>
    </p:spTree>
    <p:extLst>
      <p:ext uri="{BB962C8B-B14F-4D97-AF65-F5344CB8AC3E}">
        <p14:creationId xmlns:p14="http://schemas.microsoft.com/office/powerpoint/2010/main" val="122930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6F8CE41-624C-1D47-4B8A-0D254BA4BD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972" y="1632800"/>
            <a:ext cx="7804296" cy="4209087"/>
          </a:xfrm>
          <a:prstGeom prst="rect">
            <a:avLst/>
          </a:prstGeom>
          <a:ln>
            <a:noFill/>
          </a:ln>
        </p:spPr>
      </p:pic>
      <p:sp>
        <p:nvSpPr>
          <p:cNvPr id="2" name="Textfeld 1">
            <a:extLst>
              <a:ext uri="{FF2B5EF4-FFF2-40B4-BE49-F238E27FC236}">
                <a16:creationId xmlns:a16="http://schemas.microsoft.com/office/drawing/2014/main" id="{DAF5FCBE-7031-7C84-CFC0-B3DAC6D062F9}"/>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Automotive</a:t>
            </a:r>
          </a:p>
        </p:txBody>
      </p:sp>
      <p:sp>
        <p:nvSpPr>
          <p:cNvPr id="4" name="Rechteck 3">
            <a:extLst>
              <a:ext uri="{FF2B5EF4-FFF2-40B4-BE49-F238E27FC236}">
                <a16:creationId xmlns:a16="http://schemas.microsoft.com/office/drawing/2014/main" id="{B8A98B6A-5EE8-2325-AF7F-E1DF06CEF9D9}"/>
              </a:ext>
            </a:extLst>
          </p:cNvPr>
          <p:cNvSpPr/>
          <p:nvPr/>
        </p:nvSpPr>
        <p:spPr>
          <a:xfrm>
            <a:off x="8220268" y="1632800"/>
            <a:ext cx="3971731" cy="42090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EMC in vehicle electrical system and powertrain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R</a:t>
            </a:r>
            <a:r>
              <a:rPr kumimoji="0" lang="en-US"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eduction</a:t>
            </a: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of the motor bearing currents in the drive unit of the electric vehicles</a:t>
            </a: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endPar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Increase in operational reliability and service life </a:t>
            </a:r>
          </a:p>
          <a:p>
            <a:pPr marL="0" marR="0" lvl="0" indent="0" algn="l" defTabSz="914400" rtl="0" eaLnBrk="1" fontAlgn="auto" latinLnBrk="0" hangingPunct="1">
              <a:lnSpc>
                <a:spcPct val="100000"/>
              </a:lnSpc>
              <a:spcBef>
                <a:spcPts val="0"/>
              </a:spcBef>
              <a:spcAft>
                <a:spcPts val="0"/>
              </a:spcAft>
              <a:buClr>
                <a:srgbClr val="5693C1"/>
              </a:buClr>
              <a:buSzPct val="130000"/>
              <a:buFontTx/>
              <a:buNone/>
              <a:tabLst/>
              <a:defRPr/>
            </a:pPr>
            <a:endPar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Reduction of electromagnetic interference signals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Tree>
    <p:extLst>
      <p:ext uri="{BB962C8B-B14F-4D97-AF65-F5344CB8AC3E}">
        <p14:creationId xmlns:p14="http://schemas.microsoft.com/office/powerpoint/2010/main" val="104899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AF7267C5-BCF0-C434-797E-3407FEC040F5}"/>
              </a:ext>
            </a:extLst>
          </p:cNvPr>
          <p:cNvSpPr txBox="1"/>
          <p:nvPr/>
        </p:nvSpPr>
        <p:spPr>
          <a:xfrm>
            <a:off x="1" y="118272"/>
            <a:ext cx="12192000"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Automotive</a:t>
            </a:r>
          </a:p>
        </p:txBody>
      </p:sp>
      <p:sp>
        <p:nvSpPr>
          <p:cNvPr id="3" name="Rechteck 2">
            <a:extLst>
              <a:ext uri="{FF2B5EF4-FFF2-40B4-BE49-F238E27FC236}">
                <a16:creationId xmlns:a16="http://schemas.microsoft.com/office/drawing/2014/main" id="{35C1CC2F-9713-1FEC-5C0F-E67E8A2AEC88}"/>
              </a:ext>
            </a:extLst>
          </p:cNvPr>
          <p:cNvSpPr/>
          <p:nvPr/>
        </p:nvSpPr>
        <p:spPr>
          <a:xfrm>
            <a:off x="-1" y="1178011"/>
            <a:ext cx="6113721" cy="4847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MAGBlue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Sensor for fault current detection</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Precis</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 fault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current</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detection</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742950" marR="0" lvl="1" indent="-285750" algn="l" defTabSz="914400" rtl="0" eaLnBrk="1" fontAlgn="auto" latinLnBrk="0" hangingPunct="1">
              <a:lnSpc>
                <a:spcPct val="150000"/>
              </a:lnSpc>
              <a:spcBef>
                <a:spcPts val="800"/>
              </a:spcBef>
              <a:spcAft>
                <a:spcPts val="0"/>
              </a:spcAft>
              <a:buClr>
                <a:srgbClr val="5693C1"/>
              </a:buClr>
              <a:buSzTx/>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6mA DC/</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direct</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currents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742950" marR="0" lvl="1" indent="-285750" algn="l" defTabSz="914400" rtl="0" eaLnBrk="1" fontAlgn="auto" latinLnBrk="0" hangingPunct="1">
              <a:lnSpc>
                <a:spcPct val="150000"/>
              </a:lnSpc>
              <a:spcBef>
                <a:spcPts val="0"/>
              </a:spcBef>
              <a:spcAft>
                <a:spcPts val="0"/>
              </a:spcAft>
              <a:buClr>
                <a:srgbClr val="5693C1"/>
              </a:buClr>
              <a:buSzTx/>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30mA AC/</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alternating</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currents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50000"/>
              </a:lnSpc>
              <a:spcBef>
                <a:spcPts val="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Reliable interruption of the circuit</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742950" marR="0" lvl="1" indent="-285750" algn="l" defTabSz="914400" rtl="0" eaLnBrk="1" fontAlgn="auto" latinLnBrk="0" hangingPunct="1">
              <a:lnSpc>
                <a:spcPct val="150000"/>
              </a:lnSpc>
              <a:spcBef>
                <a:spcPts val="800"/>
              </a:spcBef>
              <a:spcAft>
                <a:spcPts val="0"/>
              </a:spcAft>
              <a:buClr>
                <a:srgbClr val="5693C1"/>
              </a:buClr>
              <a:buSzTx/>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Protection</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for</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the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user</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742950" marR="0" lvl="1" indent="-285750" algn="l" defTabSz="914400" rtl="0" eaLnBrk="1" fontAlgn="auto" latinLnBrk="0" hangingPunct="1">
              <a:lnSpc>
                <a:spcPct val="150000"/>
              </a:lnSpc>
              <a:spcBef>
                <a:spcPts val="0"/>
              </a:spcBef>
              <a:spcAft>
                <a:spcPts val="0"/>
              </a:spcAft>
              <a:buClr>
                <a:srgbClr val="5693C1"/>
              </a:buClr>
              <a:buSzTx/>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Protection of the type A circuit breaker of the    home electronics</a:t>
            </a:r>
          </a:p>
          <a:p>
            <a:pPr marL="742950" marR="0" lvl="1" indent="-285750" algn="l" defTabSz="914400" rtl="0" eaLnBrk="1" fontAlgn="auto" latinLnBrk="0" hangingPunct="1">
              <a:lnSpc>
                <a:spcPct val="150000"/>
              </a:lnSpc>
              <a:spcBef>
                <a:spcPts val="0"/>
              </a:spcBef>
              <a:spcAft>
                <a:spcPts val="0"/>
              </a:spcAft>
              <a:buClr>
                <a:srgbClr val="5693C1"/>
              </a:buClr>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63625C"/>
                </a:solidFill>
                <a:effectLst/>
                <a:uLnTx/>
                <a:uFillTx/>
                <a:latin typeface="Century Gothic" panose="020B0502020202020204" pitchFamily="34" charset="0"/>
                <a:ea typeface="+mn-ea"/>
                <a:cs typeface="+mn-cs"/>
              </a:rPr>
              <a:t>Integrated self-monitoring and test functions</a:t>
            </a:r>
            <a:endParaRPr kumimoji="0" lang="de-DE" altLang="ko-KR" sz="16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pic>
        <p:nvPicPr>
          <p:cNvPr id="5" name="Grafik 4">
            <a:extLst>
              <a:ext uri="{FF2B5EF4-FFF2-40B4-BE49-F238E27FC236}">
                <a16:creationId xmlns:a16="http://schemas.microsoft.com/office/drawing/2014/main" id="{B4209F0D-1CC7-9231-7643-3A315CD9FF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5773"/>
          <a:stretch/>
        </p:blipFill>
        <p:spPr>
          <a:xfrm>
            <a:off x="6115050" y="2926758"/>
            <a:ext cx="6081509" cy="3098640"/>
          </a:xfrm>
          <a:prstGeom prst="rect">
            <a:avLst/>
          </a:prstGeom>
        </p:spPr>
      </p:pic>
      <p:pic>
        <p:nvPicPr>
          <p:cNvPr id="7" name="Grafik 6">
            <a:extLst>
              <a:ext uri="{FF2B5EF4-FFF2-40B4-BE49-F238E27FC236}">
                <a16:creationId xmlns:a16="http://schemas.microsoft.com/office/drawing/2014/main" id="{05D722D1-4FE4-9418-A1C6-E2D1597E7B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9991" y="1988744"/>
            <a:ext cx="1512430" cy="1876028"/>
          </a:xfrm>
          <a:prstGeom prst="ellipse">
            <a:avLst/>
          </a:prstGeom>
          <a:ln w="63500" cap="rnd">
            <a:solidFill>
              <a:srgbClr val="5693C1"/>
            </a:solidFill>
          </a:ln>
          <a:effectLst/>
          <a:scene3d>
            <a:camera prst="orthographicFront"/>
            <a:lightRig rig="contrasting" dir="t">
              <a:rot lat="0" lon="0" rev="3000000"/>
            </a:lightRig>
          </a:scene3d>
          <a:sp3d contourW="7620">
            <a:bevelT w="95250" h="31750"/>
            <a:contourClr>
              <a:srgbClr val="333333"/>
            </a:contourClr>
          </a:sp3d>
        </p:spPr>
      </p:pic>
      <p:pic>
        <p:nvPicPr>
          <p:cNvPr id="8" name="Grafik 7">
            <a:extLst>
              <a:ext uri="{FF2B5EF4-FFF2-40B4-BE49-F238E27FC236}">
                <a16:creationId xmlns:a16="http://schemas.microsoft.com/office/drawing/2014/main" id="{2DE9304F-AC1E-7756-BBC1-E4B9A02D56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7140" y="1043497"/>
            <a:ext cx="2152556" cy="2277222"/>
          </a:xfrm>
          <a:prstGeom prst="rect">
            <a:avLst/>
          </a:prstGeom>
        </p:spPr>
      </p:pic>
    </p:spTree>
    <p:extLst>
      <p:ext uri="{BB962C8B-B14F-4D97-AF65-F5344CB8AC3E}">
        <p14:creationId xmlns:p14="http://schemas.microsoft.com/office/powerpoint/2010/main" val="177412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CE788D5-0BA7-4DD1-D303-E943E929EAF6}"/>
              </a:ext>
            </a:extLst>
          </p:cNvPr>
          <p:cNvSpPr txBox="1"/>
          <p:nvPr/>
        </p:nvSpPr>
        <p:spPr>
          <a:xfrm>
            <a:off x="1" y="118272"/>
            <a:ext cx="10162902" cy="58477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srgbClr val="5693C1"/>
                </a:solidFill>
                <a:effectLst/>
                <a:uLnTx/>
                <a:uFillTx/>
                <a:latin typeface="Century Gothic"/>
                <a:ea typeface="+mn-ea"/>
                <a:cs typeface="+mn-cs"/>
              </a:rPr>
              <a:t>Business </a:t>
            </a:r>
            <a:r>
              <a:rPr kumimoji="0" lang="de-DE" sz="3200" b="0" i="0" u="none" strike="noStrike" kern="1200" cap="none" spc="0" normalizeH="0" baseline="0" noProof="0" dirty="0" err="1">
                <a:ln>
                  <a:noFill/>
                </a:ln>
                <a:solidFill>
                  <a:srgbClr val="5693C1"/>
                </a:solidFill>
                <a:effectLst/>
                <a:uLnTx/>
                <a:uFillTx/>
                <a:latin typeface="Century Gothic"/>
                <a:ea typeface="+mn-ea"/>
                <a:cs typeface="+mn-cs"/>
              </a:rPr>
              <a:t>unit</a:t>
            </a:r>
            <a:r>
              <a:rPr kumimoji="0" lang="de-DE" sz="3200" b="0" i="0" u="none" strike="noStrike" kern="1200" cap="none" spc="0" normalizeH="0" baseline="0" noProof="0" dirty="0">
                <a:ln>
                  <a:noFill/>
                </a:ln>
                <a:solidFill>
                  <a:srgbClr val="5693C1"/>
                </a:solidFill>
                <a:effectLst/>
                <a:uLnTx/>
                <a:uFillTx/>
                <a:latin typeface="Century Gothic"/>
                <a:ea typeface="+mn-ea"/>
                <a:cs typeface="+mn-cs"/>
              </a:rPr>
              <a:t> Industry</a:t>
            </a:r>
          </a:p>
        </p:txBody>
      </p:sp>
      <p:sp>
        <p:nvSpPr>
          <p:cNvPr id="4" name="Rechteck 3">
            <a:extLst>
              <a:ext uri="{FF2B5EF4-FFF2-40B4-BE49-F238E27FC236}">
                <a16:creationId xmlns:a16="http://schemas.microsoft.com/office/drawing/2014/main" id="{0CCFFCB0-846A-EB05-9BC8-D3A44E3A3D13}"/>
              </a:ext>
            </a:extLst>
          </p:cNvPr>
          <p:cNvSpPr/>
          <p:nvPr/>
        </p:nvSpPr>
        <p:spPr>
          <a:xfrm>
            <a:off x="6071999" y="1191377"/>
            <a:ext cx="6120000"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 name="Rechteck 7">
            <a:extLst>
              <a:ext uri="{FF2B5EF4-FFF2-40B4-BE49-F238E27FC236}">
                <a16:creationId xmlns:a16="http://schemas.microsoft.com/office/drawing/2014/main" id="{D4DE020E-4367-6F02-31C3-91A6E6622DC0}"/>
              </a:ext>
            </a:extLst>
          </p:cNvPr>
          <p:cNvSpPr/>
          <p:nvPr/>
        </p:nvSpPr>
        <p:spPr>
          <a:xfrm>
            <a:off x="-1" y="3644003"/>
            <a:ext cx="6120000" cy="244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9" name="Rechteck 8">
            <a:extLst>
              <a:ext uri="{FF2B5EF4-FFF2-40B4-BE49-F238E27FC236}">
                <a16:creationId xmlns:a16="http://schemas.microsoft.com/office/drawing/2014/main" id="{3CA33253-F53A-3B4F-9A74-398213BDB757}"/>
              </a:ext>
            </a:extLst>
          </p:cNvPr>
          <p:cNvSpPr/>
          <p:nvPr/>
        </p:nvSpPr>
        <p:spPr>
          <a:xfrm>
            <a:off x="-1" y="1191377"/>
            <a:ext cx="612000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Motor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bearing</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protection</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Reduction</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of</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conducted</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emissions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50000"/>
              </a:lnSpc>
              <a:spcBef>
                <a:spcPts val="6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Frequency range from 150kHz to 30 MHz</a:t>
            </a:r>
          </a:p>
          <a:p>
            <a:pPr marL="285750" marR="0" lvl="0" indent="-285750" algn="l" defTabSz="914400" rtl="0" eaLnBrk="1" fontAlgn="auto" latinLnBrk="0" hangingPunct="1">
              <a:lnSpc>
                <a:spcPct val="150000"/>
              </a:lnSpc>
              <a:spcBef>
                <a:spcPts val="6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Reduction of interference due to high load on the lines</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11" name="Rechteck 10">
            <a:extLst>
              <a:ext uri="{FF2B5EF4-FFF2-40B4-BE49-F238E27FC236}">
                <a16:creationId xmlns:a16="http://schemas.microsoft.com/office/drawing/2014/main" id="{446C3158-0EC2-A83B-9D25-3C8D3181355C}"/>
              </a:ext>
            </a:extLst>
          </p:cNvPr>
          <p:cNvSpPr/>
          <p:nvPr/>
        </p:nvSpPr>
        <p:spPr>
          <a:xfrm>
            <a:off x="6120001" y="3644003"/>
            <a:ext cx="6058832" cy="24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Good absorption, high saturation flux density</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Easy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installation</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Effective</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cost-efficient</a:t>
            </a:r>
            <a:r>
              <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 &amp; </a:t>
            </a:r>
            <a:r>
              <a:rPr kumimoji="0" lang="de-DE" altLang="ko-KR" sz="1800" b="0" i="0" u="none" strike="noStrike" kern="1200" cap="none" spc="0" normalizeH="0" baseline="0" noProof="0" dirty="0" err="1">
                <a:ln>
                  <a:noFill/>
                </a:ln>
                <a:solidFill>
                  <a:srgbClr val="63625C"/>
                </a:solidFill>
                <a:effectLst/>
                <a:uLnTx/>
                <a:uFillTx/>
                <a:latin typeface="Century Gothic" panose="020B0502020202020204" pitchFamily="34" charset="0"/>
                <a:ea typeface="맑은 고딕" panose="020B0503020000020004" pitchFamily="34" charset="-127"/>
                <a:cs typeface="+mn-cs"/>
              </a:rPr>
              <a:t>maintenance-free</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Standard EMC cores from 16 mm to 300 mm outer diameter</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a:p>
            <a:pPr marL="285750" marR="0" lvl="0" indent="-285750" algn="l" defTabSz="914400" rtl="0" eaLnBrk="1" fontAlgn="auto" latinLnBrk="0" hangingPunct="1">
              <a:lnSpc>
                <a:spcPct val="100000"/>
              </a:lnSpc>
              <a:spcBef>
                <a:spcPts val="800"/>
              </a:spcBef>
              <a:spcAft>
                <a:spcPts val="0"/>
              </a:spcAft>
              <a:buClr>
                <a:srgbClr val="5693C1"/>
              </a:buClr>
              <a:buSzPct val="130000"/>
              <a:buFont typeface="Courier New" panose="02070309020205020404" pitchFamily="49" charset="0"/>
              <a:buChar char="o"/>
              <a:tabLst/>
              <a:defRPr/>
            </a:pPr>
            <a:r>
              <a:rPr kumimoji="0" lang="en-US"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rPr>
              <a:t>Permeability range: 500 to 90,000</a:t>
            </a:r>
            <a:endParaRPr kumimoji="0" lang="de-DE" altLang="ko-KR" sz="1800" b="0" i="0" u="none" strike="noStrike" kern="1200" cap="none" spc="0" normalizeH="0" baseline="0" noProof="0" dirty="0">
              <a:ln>
                <a:noFill/>
              </a:ln>
              <a:solidFill>
                <a:srgbClr val="63625C"/>
              </a:solidFill>
              <a:effectLst/>
              <a:uLnTx/>
              <a:uFillTx/>
              <a:latin typeface="Century Gothic" panose="020B0502020202020204" pitchFamily="34" charset="0"/>
              <a:ea typeface="맑은 고딕" panose="020B0503020000020004" pitchFamily="34" charset="-127"/>
              <a:cs typeface="+mn-cs"/>
            </a:endParaRPr>
          </a:p>
        </p:txBody>
      </p:sp>
      <p:sp>
        <p:nvSpPr>
          <p:cNvPr id="16" name="Rechteck 15">
            <a:extLst>
              <a:ext uri="{FF2B5EF4-FFF2-40B4-BE49-F238E27FC236}">
                <a16:creationId xmlns:a16="http://schemas.microsoft.com/office/drawing/2014/main" id="{6C7E3E77-8E69-AE57-5CF7-F5B66C2749E5}"/>
              </a:ext>
            </a:extLst>
          </p:cNvPr>
          <p:cNvSpPr/>
          <p:nvPr/>
        </p:nvSpPr>
        <p:spPr>
          <a:xfrm>
            <a:off x="6096000" y="1191378"/>
            <a:ext cx="6096000" cy="23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5693C1"/>
              </a:solidFill>
              <a:effectLst/>
              <a:uLnTx/>
              <a:uFillTx/>
              <a:latin typeface="Century Gothic"/>
              <a:ea typeface="+mn-ea"/>
              <a:cs typeface="+mn-cs"/>
            </a:endParaRPr>
          </a:p>
        </p:txBody>
      </p:sp>
      <p:pic>
        <p:nvPicPr>
          <p:cNvPr id="17" name="Grafik 16">
            <a:extLst>
              <a:ext uri="{FF2B5EF4-FFF2-40B4-BE49-F238E27FC236}">
                <a16:creationId xmlns:a16="http://schemas.microsoft.com/office/drawing/2014/main" id="{9B6F661E-B4F9-E5DB-AE1C-BF7EFE201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4649" y="1512514"/>
            <a:ext cx="5381259" cy="1933890"/>
          </a:xfrm>
          <a:prstGeom prst="rect">
            <a:avLst/>
          </a:prstGeom>
          <a:effectLst>
            <a:outerShdw blurRad="279400" dist="88900" dir="6600000" algn="tr" rotWithShape="0">
              <a:prstClr val="black">
                <a:alpha val="40000"/>
              </a:prstClr>
            </a:outerShdw>
          </a:effectLst>
        </p:spPr>
      </p:pic>
      <p:pic>
        <p:nvPicPr>
          <p:cNvPr id="18" name="Grafik 17" descr="Ein Bild, das Text, ClipArt enthält.&#10;&#10;Automatisch generierte Beschreibung">
            <a:extLst>
              <a:ext uri="{FF2B5EF4-FFF2-40B4-BE49-F238E27FC236}">
                <a16:creationId xmlns:a16="http://schemas.microsoft.com/office/drawing/2014/main" id="{6A87EA20-50FC-7AE7-B147-7A5C5F6FAB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1024" y="3677882"/>
            <a:ext cx="1994920" cy="482194"/>
          </a:xfrm>
          <a:prstGeom prst="rect">
            <a:avLst/>
          </a:prstGeom>
        </p:spPr>
      </p:pic>
      <p:pic>
        <p:nvPicPr>
          <p:cNvPr id="19" name="Grafik 18">
            <a:extLst>
              <a:ext uri="{FF2B5EF4-FFF2-40B4-BE49-F238E27FC236}">
                <a16:creationId xmlns:a16="http://schemas.microsoft.com/office/drawing/2014/main" id="{C8166F27-A5C0-E444-A184-B4720E891A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2347" y="4263614"/>
            <a:ext cx="1544729" cy="482194"/>
          </a:xfrm>
          <a:prstGeom prst="rect">
            <a:avLst/>
          </a:prstGeom>
        </p:spPr>
      </p:pic>
      <p:sp>
        <p:nvSpPr>
          <p:cNvPr id="22" name="Textfeld 21">
            <a:hlinkClick r:id="rId5"/>
            <a:extLst>
              <a:ext uri="{FF2B5EF4-FFF2-40B4-BE49-F238E27FC236}">
                <a16:creationId xmlns:a16="http://schemas.microsoft.com/office/drawing/2014/main" id="{D0C3E383-0429-7CA4-AAC1-72DDD6EF620A}"/>
              </a:ext>
            </a:extLst>
          </p:cNvPr>
          <p:cNvSpPr txBox="1"/>
          <p:nvPr/>
        </p:nvSpPr>
        <p:spPr>
          <a:xfrm>
            <a:off x="6310029" y="1168145"/>
            <a:ext cx="2236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sng" strike="noStrike" kern="1200" cap="none" spc="0" normalizeH="0" baseline="0" noProof="0" dirty="0">
                <a:ln>
                  <a:noFill/>
                </a:ln>
                <a:solidFill>
                  <a:srgbClr val="5693C1"/>
                </a:solidFill>
                <a:effectLst/>
                <a:uLnTx/>
                <a:uFillTx/>
                <a:latin typeface="Century Gothic"/>
                <a:ea typeface="+mn-ea"/>
                <a:cs typeface="+mn-cs"/>
              </a:rPr>
              <a:t>Link </a:t>
            </a:r>
            <a:r>
              <a:rPr kumimoji="0" lang="de-DE" sz="1600" b="0" i="0" u="sng" strike="noStrike" kern="1200" cap="none" spc="0" normalizeH="0" baseline="0" noProof="0" dirty="0" err="1">
                <a:ln>
                  <a:noFill/>
                </a:ln>
                <a:solidFill>
                  <a:srgbClr val="5693C1"/>
                </a:solidFill>
                <a:effectLst/>
                <a:uLnTx/>
                <a:uFillTx/>
                <a:latin typeface="Century Gothic"/>
                <a:ea typeface="+mn-ea"/>
                <a:cs typeface="+mn-cs"/>
              </a:rPr>
              <a:t>product</a:t>
            </a:r>
            <a:r>
              <a:rPr kumimoji="0" lang="de-DE" sz="1600" b="0" i="0" u="sng" strike="noStrike" kern="1200" cap="none" spc="0" normalizeH="0" baseline="0" noProof="0" dirty="0">
                <a:ln>
                  <a:noFill/>
                </a:ln>
                <a:solidFill>
                  <a:srgbClr val="5693C1"/>
                </a:solidFill>
                <a:effectLst/>
                <a:uLnTx/>
                <a:uFillTx/>
                <a:latin typeface="Century Gothic"/>
                <a:ea typeface="+mn-ea"/>
                <a:cs typeface="+mn-cs"/>
              </a:rPr>
              <a:t> </a:t>
            </a:r>
            <a:r>
              <a:rPr kumimoji="0" lang="de-DE" sz="1600" b="0" i="0" u="sng" strike="noStrike" kern="1200" cap="none" spc="0" normalizeH="0" baseline="0" noProof="0" dirty="0" err="1">
                <a:ln>
                  <a:noFill/>
                </a:ln>
                <a:solidFill>
                  <a:srgbClr val="5693C1"/>
                </a:solidFill>
                <a:effectLst/>
                <a:uLnTx/>
                <a:uFillTx/>
                <a:latin typeface="Century Gothic"/>
                <a:ea typeface="+mn-ea"/>
                <a:cs typeface="+mn-cs"/>
              </a:rPr>
              <a:t>video</a:t>
            </a:r>
            <a:endParaRPr kumimoji="0" lang="de-DE" sz="1600" b="0" i="0" u="sng" strike="noStrike" kern="1200" cap="none" spc="0" normalizeH="0" baseline="0" noProof="0" dirty="0">
              <a:ln>
                <a:noFill/>
              </a:ln>
              <a:solidFill>
                <a:srgbClr val="5693C1"/>
              </a:solidFill>
              <a:effectLst/>
              <a:uLnTx/>
              <a:uFillTx/>
              <a:latin typeface="Century Gothic"/>
              <a:ea typeface="+mn-ea"/>
              <a:cs typeface="+mn-cs"/>
            </a:endParaRPr>
          </a:p>
        </p:txBody>
      </p:sp>
      <p:pic>
        <p:nvPicPr>
          <p:cNvPr id="23" name="Grafik 22" descr="Ein Bild, das Text, ClipArt enthält.&#10;&#10;Automatisch generierte Beschreibung">
            <a:extLst>
              <a:ext uri="{FF2B5EF4-FFF2-40B4-BE49-F238E27FC236}">
                <a16:creationId xmlns:a16="http://schemas.microsoft.com/office/drawing/2014/main" id="{B0DFD8E6-5A4C-38CC-9C12-D49F42857B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97771" y="4988463"/>
            <a:ext cx="2065329" cy="482194"/>
          </a:xfrm>
          <a:prstGeom prst="rect">
            <a:avLst/>
          </a:prstGeom>
        </p:spPr>
      </p:pic>
      <p:pic>
        <p:nvPicPr>
          <p:cNvPr id="5" name="Grafik 4">
            <a:extLst>
              <a:ext uri="{FF2B5EF4-FFF2-40B4-BE49-F238E27FC236}">
                <a16:creationId xmlns:a16="http://schemas.microsoft.com/office/drawing/2014/main" id="{E3AC6A92-E72C-BD0B-8822-0D0BF6290D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13529" y="4727324"/>
            <a:ext cx="1303377" cy="1276189"/>
          </a:xfrm>
          <a:prstGeom prst="rect">
            <a:avLst/>
          </a:prstGeom>
        </p:spPr>
      </p:pic>
      <p:pic>
        <p:nvPicPr>
          <p:cNvPr id="7" name="Grafik 6">
            <a:extLst>
              <a:ext uri="{FF2B5EF4-FFF2-40B4-BE49-F238E27FC236}">
                <a16:creationId xmlns:a16="http://schemas.microsoft.com/office/drawing/2014/main" id="{0993A8EA-14BB-00F7-86A9-EA2B5801AB5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862863" y="3837506"/>
            <a:ext cx="2157150" cy="1202824"/>
          </a:xfrm>
          <a:prstGeom prst="rect">
            <a:avLst/>
          </a:prstGeom>
        </p:spPr>
      </p:pic>
      <p:pic>
        <p:nvPicPr>
          <p:cNvPr id="12" name="Grafik 11">
            <a:extLst>
              <a:ext uri="{FF2B5EF4-FFF2-40B4-BE49-F238E27FC236}">
                <a16:creationId xmlns:a16="http://schemas.microsoft.com/office/drawing/2014/main" id="{C5698BC8-A679-517D-AD24-094A213EE3A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857703" y="5464295"/>
            <a:ext cx="1860502" cy="625400"/>
          </a:xfrm>
          <a:prstGeom prst="rect">
            <a:avLst/>
          </a:prstGeom>
        </p:spPr>
      </p:pic>
    </p:spTree>
    <p:extLst>
      <p:ext uri="{BB962C8B-B14F-4D97-AF65-F5344CB8AC3E}">
        <p14:creationId xmlns:p14="http://schemas.microsoft.com/office/powerpoint/2010/main" val="72648634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gnetec">
  <a:themeElements>
    <a:clrScheme name="Benutzerdefiniert 1">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agnetec_v00">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netec" id="{D836A1F3-5FF1-4CC0-99B5-CC541C84D12A}" vid="{B3F2835E-6E09-4EE3-9A88-CD404A778401}"/>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1">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Breitbild</PresentationFormat>
  <Paragraphs>172</Paragraphs>
  <Slides>20</Slides>
  <Notes>0</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20</vt:i4>
      </vt:variant>
    </vt:vector>
  </HeadingPairs>
  <TitlesOfParts>
    <vt:vector size="27" baseType="lpstr">
      <vt:lpstr>Arial</vt:lpstr>
      <vt:lpstr>Calibri</vt:lpstr>
      <vt:lpstr>Century Gothic</vt:lpstr>
      <vt:lpstr>Courier New</vt:lpstr>
      <vt:lpstr>Symbol</vt:lpstr>
      <vt:lpstr>Office</vt:lpstr>
      <vt:lpstr>Magnetec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Sinnika Klak</dc:creator>
  <cp:lastModifiedBy>Marc Nicolaudius</cp:lastModifiedBy>
  <cp:revision>531</cp:revision>
  <cp:lastPrinted>2022-01-21T07:33:16Z</cp:lastPrinted>
  <dcterms:created xsi:type="dcterms:W3CDTF">2021-05-11T08:38:59Z</dcterms:created>
  <dcterms:modified xsi:type="dcterms:W3CDTF">2023-08-17T11:30:50Z</dcterms:modified>
</cp:coreProperties>
</file>